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9"/>
  </p:notesMasterIdLst>
  <p:handoutMasterIdLst>
    <p:handoutMasterId r:id="rId30"/>
  </p:handoutMasterIdLst>
  <p:sldIdLst>
    <p:sldId id="256" r:id="rId2"/>
    <p:sldId id="258" r:id="rId3"/>
    <p:sldId id="270" r:id="rId4"/>
    <p:sldId id="289" r:id="rId5"/>
    <p:sldId id="281" r:id="rId6"/>
    <p:sldId id="257" r:id="rId7"/>
    <p:sldId id="288" r:id="rId8"/>
    <p:sldId id="286" r:id="rId9"/>
    <p:sldId id="260" r:id="rId10"/>
    <p:sldId id="261" r:id="rId11"/>
    <p:sldId id="277" r:id="rId12"/>
    <p:sldId id="285" r:id="rId13"/>
    <p:sldId id="279" r:id="rId14"/>
    <p:sldId id="278" r:id="rId15"/>
    <p:sldId id="262" r:id="rId16"/>
    <p:sldId id="282" r:id="rId17"/>
    <p:sldId id="263" r:id="rId18"/>
    <p:sldId id="284" r:id="rId19"/>
    <p:sldId id="276" r:id="rId20"/>
    <p:sldId id="290" r:id="rId21"/>
    <p:sldId id="272" r:id="rId22"/>
    <p:sldId id="283" r:id="rId23"/>
    <p:sldId id="273" r:id="rId24"/>
    <p:sldId id="280" r:id="rId25"/>
    <p:sldId id="287" r:id="rId26"/>
    <p:sldId id="274" r:id="rId27"/>
    <p:sldId id="275" r:id="rId28"/>
  </p:sldIdLst>
  <p:sldSz cx="9144000" cy="6858000" type="screen4x3"/>
  <p:notesSz cx="9926638" cy="6797675"/>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a:srgbClr val="FFFF99"/>
    <a:srgbClr val="FF9966"/>
    <a:srgbClr val="FF9999"/>
    <a:srgbClr val="CCCCFF"/>
    <a:srgbClr val="9999FF"/>
    <a:srgbClr val="FF0066"/>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89580" autoAdjust="0"/>
  </p:normalViewPr>
  <p:slideViewPr>
    <p:cSldViewPr>
      <p:cViewPr>
        <p:scale>
          <a:sx n="77" d="100"/>
          <a:sy n="77" d="100"/>
        </p:scale>
        <p:origin x="570" y="-16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68"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4" y="0"/>
            <a:ext cx="4301543" cy="339884"/>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622802" y="0"/>
            <a:ext cx="4301543" cy="339884"/>
          </a:xfrm>
          <a:prstGeom prst="rect">
            <a:avLst/>
          </a:prstGeom>
        </p:spPr>
        <p:txBody>
          <a:bodyPr vert="horz" lIns="91440" tIns="45720" rIns="91440" bIns="45720" rtlCol="0"/>
          <a:lstStyle>
            <a:lvl1pPr algn="r">
              <a:defRPr sz="1200"/>
            </a:lvl1pPr>
          </a:lstStyle>
          <a:p>
            <a:fld id="{D32427B6-F3FC-4303-8BD8-B7A8891B85A1}" type="datetimeFigureOut">
              <a:rPr kumimoji="1" lang="ja-JP" altLang="en-US" smtClean="0"/>
              <a:t>2018/2/13</a:t>
            </a:fld>
            <a:endParaRPr kumimoji="1" lang="ja-JP" altLang="en-US" dirty="0"/>
          </a:p>
        </p:txBody>
      </p:sp>
      <p:sp>
        <p:nvSpPr>
          <p:cNvPr id="4" name="フッター プレースホルダー 3"/>
          <p:cNvSpPr>
            <a:spLocks noGrp="1"/>
          </p:cNvSpPr>
          <p:nvPr>
            <p:ph type="ftr" sz="quarter" idx="2"/>
          </p:nvPr>
        </p:nvSpPr>
        <p:spPr>
          <a:xfrm>
            <a:off x="4" y="6456611"/>
            <a:ext cx="4301543" cy="339884"/>
          </a:xfrm>
          <a:prstGeom prst="rect">
            <a:avLst/>
          </a:prstGeom>
        </p:spPr>
        <p:txBody>
          <a:bodyPr vert="horz" lIns="91440" tIns="45720" rIns="91440" bIns="45720" rtlCol="0" anchor="b"/>
          <a:lstStyle>
            <a:lvl1pPr algn="l">
              <a:defRPr sz="1200"/>
            </a:lvl1pPr>
          </a:lstStyle>
          <a:p>
            <a:endParaRPr kumimoji="1" lang="ja-JP" altLang="en-US" dirty="0"/>
          </a:p>
        </p:txBody>
      </p:sp>
      <p:sp>
        <p:nvSpPr>
          <p:cNvPr id="5" name="スライド番号プレースホルダー 4"/>
          <p:cNvSpPr>
            <a:spLocks noGrp="1"/>
          </p:cNvSpPr>
          <p:nvPr>
            <p:ph type="sldNum" sz="quarter" idx="3"/>
          </p:nvPr>
        </p:nvSpPr>
        <p:spPr>
          <a:xfrm>
            <a:off x="5622802" y="6456611"/>
            <a:ext cx="4301543" cy="339884"/>
          </a:xfrm>
          <a:prstGeom prst="rect">
            <a:avLst/>
          </a:prstGeom>
        </p:spPr>
        <p:txBody>
          <a:bodyPr vert="horz" lIns="91440" tIns="45720" rIns="91440" bIns="45720" rtlCol="0" anchor="b"/>
          <a:lstStyle>
            <a:lvl1pPr algn="r">
              <a:defRPr sz="1200"/>
            </a:lvl1pPr>
          </a:lstStyle>
          <a:p>
            <a:fld id="{9E1DD610-C772-46DF-97AC-4BDFD7DA2FDF}" type="slidenum">
              <a:rPr kumimoji="1" lang="ja-JP" altLang="en-US" smtClean="0"/>
              <a:t>‹#›</a:t>
            </a:fld>
            <a:endParaRPr kumimoji="1" lang="ja-JP" altLang="en-US" dirty="0"/>
          </a:p>
        </p:txBody>
      </p:sp>
    </p:spTree>
    <p:extLst>
      <p:ext uri="{BB962C8B-B14F-4D97-AF65-F5344CB8AC3E}">
        <p14:creationId xmlns:p14="http://schemas.microsoft.com/office/powerpoint/2010/main" val="23567887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4302625" cy="340265"/>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621697" y="2"/>
            <a:ext cx="4302625" cy="340265"/>
          </a:xfrm>
          <a:prstGeom prst="rect">
            <a:avLst/>
          </a:prstGeom>
        </p:spPr>
        <p:txBody>
          <a:bodyPr vert="horz" lIns="91440" tIns="45720" rIns="91440" bIns="45720" rtlCol="0"/>
          <a:lstStyle>
            <a:lvl1pPr algn="r">
              <a:defRPr sz="1200"/>
            </a:lvl1pPr>
          </a:lstStyle>
          <a:p>
            <a:fld id="{D6B582CD-1531-47B5-BEBD-13E532654C53}" type="datetimeFigureOut">
              <a:rPr kumimoji="1" lang="ja-JP" altLang="en-US" smtClean="0"/>
              <a:t>2018/2/13</a:t>
            </a:fld>
            <a:endParaRPr kumimoji="1" lang="ja-JP" altLang="en-US" dirty="0"/>
          </a:p>
        </p:txBody>
      </p:sp>
      <p:sp>
        <p:nvSpPr>
          <p:cNvPr id="4" name="スライド イメージ プレースホルダー 3"/>
          <p:cNvSpPr>
            <a:spLocks noGrp="1" noRot="1" noChangeAspect="1"/>
          </p:cNvSpPr>
          <p:nvPr>
            <p:ph type="sldImg" idx="2"/>
          </p:nvPr>
        </p:nvSpPr>
        <p:spPr>
          <a:xfrm>
            <a:off x="3263900" y="509588"/>
            <a:ext cx="3398838" cy="254952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92202" y="3228707"/>
            <a:ext cx="7942238" cy="3059117"/>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6456325"/>
            <a:ext cx="4302625" cy="340264"/>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5621697" y="6456325"/>
            <a:ext cx="4302625" cy="340264"/>
          </a:xfrm>
          <a:prstGeom prst="rect">
            <a:avLst/>
          </a:prstGeom>
        </p:spPr>
        <p:txBody>
          <a:bodyPr vert="horz" lIns="91440" tIns="45720" rIns="91440" bIns="45720" rtlCol="0" anchor="b"/>
          <a:lstStyle>
            <a:lvl1pPr algn="r">
              <a:defRPr sz="1200"/>
            </a:lvl1pPr>
          </a:lstStyle>
          <a:p>
            <a:fld id="{747E321A-8AA7-44F4-B426-A800ACAC1593}" type="slidenum">
              <a:rPr kumimoji="1" lang="ja-JP" altLang="en-US" smtClean="0"/>
              <a:t>‹#›</a:t>
            </a:fld>
            <a:endParaRPr kumimoji="1" lang="ja-JP" altLang="en-US" dirty="0"/>
          </a:p>
        </p:txBody>
      </p:sp>
    </p:spTree>
    <p:extLst>
      <p:ext uri="{BB962C8B-B14F-4D97-AF65-F5344CB8AC3E}">
        <p14:creationId xmlns:p14="http://schemas.microsoft.com/office/powerpoint/2010/main" val="14762428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ja.wikipedia.org/wiki/%E6%83%85%E5%A0%B1%E6%A4%9C%E7%B4%A2"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47E321A-8AA7-44F4-B426-A800ACAC1593}" type="slidenum">
              <a:rPr kumimoji="1" lang="ja-JP" altLang="en-US" smtClean="0"/>
              <a:t>1</a:t>
            </a:fld>
            <a:endParaRPr kumimoji="1" lang="ja-JP" altLang="en-US" dirty="0"/>
          </a:p>
        </p:txBody>
      </p:sp>
    </p:spTree>
    <p:extLst>
      <p:ext uri="{BB962C8B-B14F-4D97-AF65-F5344CB8AC3E}">
        <p14:creationId xmlns:p14="http://schemas.microsoft.com/office/powerpoint/2010/main" val="562846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スコアが高くなるものはモータや部品のような一般的な文章にはでてこないものが高くなり、スコアが低くなるものは思うや言うなどの一般的な文章によくでてくるものが低く</a:t>
            </a:r>
            <a:r>
              <a:rPr kumimoji="1" lang="ja-JP" altLang="en-US" dirty="0" smtClean="0"/>
              <a:t>なります</a:t>
            </a:r>
            <a:endParaRPr kumimoji="1" lang="en-US" altLang="ja-JP" dirty="0" smtClean="0"/>
          </a:p>
          <a:p>
            <a:r>
              <a:rPr lang="ja-JP" altLang="en-US" dirty="0" smtClean="0"/>
              <a:t>文書中に含まれる単語の重要度を評価する手法の</a:t>
            </a:r>
            <a:r>
              <a:rPr lang="en-US" altLang="ja-JP" dirty="0" smtClean="0"/>
              <a:t>1</a:t>
            </a:r>
            <a:r>
              <a:rPr lang="ja-JP" altLang="en-US" dirty="0" smtClean="0"/>
              <a:t>つであり、主に</a:t>
            </a:r>
            <a:r>
              <a:rPr lang="ja-JP" altLang="en-US" dirty="0" smtClean="0">
                <a:hlinkClick r:id="rId3" tooltip="情報検索"/>
              </a:rPr>
              <a:t>情報検索</a:t>
            </a:r>
            <a:r>
              <a:rPr lang="ja-JP" altLang="en-US" dirty="0" smtClean="0"/>
              <a:t>やトピック分析などの分野で用いられている</a:t>
            </a:r>
            <a:endParaRPr lang="en-US" altLang="ja-JP" dirty="0" smtClean="0"/>
          </a:p>
          <a:p>
            <a:r>
              <a:rPr kumimoji="1" lang="en-US" altLang="ja-JP" sz="1200" dirty="0" smtClean="0"/>
              <a:t>TF:</a:t>
            </a:r>
            <a:r>
              <a:rPr lang="ja-JP" altLang="en-US" sz="1200" dirty="0" smtClean="0"/>
              <a:t>単語の出現頻度　</a:t>
            </a:r>
            <a:r>
              <a:rPr kumimoji="1" lang="en-US" altLang="ja-JP" sz="1200" dirty="0" smtClean="0"/>
              <a:t>IDF:</a:t>
            </a:r>
            <a:r>
              <a:rPr lang="ja-JP" altLang="en-US" sz="1200" dirty="0" smtClean="0"/>
              <a:t>逆文書頻度</a:t>
            </a:r>
            <a:endParaRPr lang="en-US" altLang="ja-JP" dirty="0" smtClean="0"/>
          </a:p>
          <a:p>
            <a:r>
              <a:rPr lang="en-US" altLang="ja-JP" dirty="0" err="1" smtClean="0"/>
              <a:t>nij</a:t>
            </a:r>
            <a:r>
              <a:rPr lang="ja-JP" altLang="en-US" dirty="0" smtClean="0"/>
              <a:t>は文書</a:t>
            </a:r>
            <a:r>
              <a:rPr lang="ja-JP" altLang="en-US" dirty="0" smtClean="0">
                <a:effectLst/>
              </a:rPr>
              <a:t> </a:t>
            </a:r>
            <a:r>
              <a:rPr lang="en-US" altLang="ja-JP" dirty="0" smtClean="0">
                <a:effectLst/>
              </a:rPr>
              <a:t>d j </a:t>
            </a:r>
            <a:r>
              <a:rPr lang="ja-JP" altLang="en-US" dirty="0" smtClean="0"/>
              <a:t>における単語</a:t>
            </a:r>
            <a:r>
              <a:rPr lang="ja-JP" altLang="en-US" dirty="0" smtClean="0">
                <a:effectLst/>
              </a:rPr>
              <a:t> </a:t>
            </a:r>
            <a:r>
              <a:rPr lang="en-US" altLang="ja-JP" dirty="0" smtClean="0">
                <a:effectLst/>
              </a:rPr>
              <a:t>t </a:t>
            </a:r>
            <a:r>
              <a:rPr lang="en-US" altLang="ja-JP" dirty="0" err="1" smtClean="0">
                <a:effectLst/>
              </a:rPr>
              <a:t>i</a:t>
            </a:r>
            <a:r>
              <a:rPr lang="en-US" altLang="ja-JP" dirty="0" smtClean="0">
                <a:effectLst/>
              </a:rPr>
              <a:t> </a:t>
            </a:r>
            <a:r>
              <a:rPr lang="ja-JP" altLang="en-US" dirty="0" smtClean="0"/>
              <a:t>の出現回数、</a:t>
            </a:r>
            <a:r>
              <a:rPr lang="ja-JP" altLang="en-US" dirty="0" smtClean="0">
                <a:effectLst/>
              </a:rPr>
              <a:t> ∑ </a:t>
            </a:r>
            <a:r>
              <a:rPr lang="en-US" altLang="ja-JP" dirty="0" smtClean="0">
                <a:effectLst/>
              </a:rPr>
              <a:t>k n k , j </a:t>
            </a:r>
            <a:r>
              <a:rPr lang="ja-JP" altLang="en-US" dirty="0" smtClean="0"/>
              <a:t>は文書</a:t>
            </a:r>
            <a:r>
              <a:rPr lang="ja-JP" altLang="en-US" dirty="0" smtClean="0">
                <a:effectLst/>
              </a:rPr>
              <a:t> </a:t>
            </a:r>
            <a:r>
              <a:rPr lang="en-US" altLang="ja-JP" dirty="0" smtClean="0">
                <a:effectLst/>
              </a:rPr>
              <a:t>d j </a:t>
            </a:r>
            <a:r>
              <a:rPr lang="ja-JP" altLang="en-US" dirty="0" smtClean="0"/>
              <a:t>におけるすべての単語の出現回数の和、</a:t>
            </a:r>
            <a:r>
              <a:rPr lang="ja-JP" altLang="en-US" dirty="0" smtClean="0">
                <a:effectLst/>
              </a:rPr>
              <a:t> </a:t>
            </a:r>
            <a:r>
              <a:rPr lang="en-US" altLang="ja-JP" dirty="0" smtClean="0">
                <a:effectLst/>
              </a:rPr>
              <a:t>| D | </a:t>
            </a:r>
            <a:r>
              <a:rPr lang="ja-JP" altLang="en-US" dirty="0" smtClean="0"/>
              <a:t>は総文書数、</a:t>
            </a:r>
            <a:r>
              <a:rPr lang="ja-JP" altLang="en-US" dirty="0" smtClean="0">
                <a:effectLst/>
              </a:rPr>
              <a:t> </a:t>
            </a:r>
            <a:r>
              <a:rPr lang="en-US" altLang="ja-JP" dirty="0" smtClean="0">
                <a:effectLst/>
              </a:rPr>
              <a:t>| { d : d ∋ t </a:t>
            </a:r>
            <a:r>
              <a:rPr lang="en-US" altLang="ja-JP" dirty="0" err="1" smtClean="0">
                <a:effectLst/>
              </a:rPr>
              <a:t>i</a:t>
            </a:r>
            <a:r>
              <a:rPr lang="en-US" altLang="ja-JP" dirty="0" smtClean="0">
                <a:effectLst/>
              </a:rPr>
              <a:t> } | </a:t>
            </a:r>
            <a:r>
              <a:rPr lang="ja-JP" altLang="en-US" dirty="0" smtClean="0"/>
              <a:t>は単語</a:t>
            </a:r>
            <a:r>
              <a:rPr lang="ja-JP" altLang="en-US" dirty="0" smtClean="0">
                <a:effectLst/>
              </a:rPr>
              <a:t> </a:t>
            </a:r>
            <a:r>
              <a:rPr lang="en-US" altLang="ja-JP" dirty="0" smtClean="0">
                <a:effectLst/>
              </a:rPr>
              <a:t>t </a:t>
            </a:r>
            <a:r>
              <a:rPr lang="en-US" altLang="ja-JP" dirty="0" err="1" smtClean="0">
                <a:effectLst/>
              </a:rPr>
              <a:t>i</a:t>
            </a:r>
            <a:r>
              <a:rPr lang="en-US" altLang="ja-JP" dirty="0" smtClean="0">
                <a:effectLst/>
              </a:rPr>
              <a:t> </a:t>
            </a:r>
            <a:r>
              <a:rPr lang="ja-JP" altLang="en-US" dirty="0" smtClean="0"/>
              <a:t>を含む文書数である。そのため、</a:t>
            </a:r>
            <a:r>
              <a:rPr lang="en-US" altLang="ja-JP" dirty="0" err="1" smtClean="0"/>
              <a:t>idf</a:t>
            </a:r>
            <a:r>
              <a:rPr lang="ja-JP" altLang="en-US" dirty="0" smtClean="0"/>
              <a:t>は一種の一般語フィルタとして働き、多くの文書に出現する語（一般的な語）は重要度が下がり、特定の文書にしか出現しない単語の重要度を上げる役割を果たす。</a:t>
            </a:r>
            <a:endParaRPr kumimoji="1" lang="ja-JP" altLang="en-US" dirty="0"/>
          </a:p>
        </p:txBody>
      </p:sp>
      <p:sp>
        <p:nvSpPr>
          <p:cNvPr id="4" name="スライド番号プレースホルダー 3"/>
          <p:cNvSpPr>
            <a:spLocks noGrp="1"/>
          </p:cNvSpPr>
          <p:nvPr>
            <p:ph type="sldNum" sz="quarter" idx="10"/>
          </p:nvPr>
        </p:nvSpPr>
        <p:spPr/>
        <p:txBody>
          <a:bodyPr/>
          <a:lstStyle/>
          <a:p>
            <a:fld id="{747E321A-8AA7-44F4-B426-A800ACAC1593}" type="slidenum">
              <a:rPr kumimoji="1" lang="ja-JP" altLang="en-US" smtClean="0"/>
              <a:t>12</a:t>
            </a:fld>
            <a:endParaRPr kumimoji="1" lang="ja-JP" altLang="en-US" dirty="0"/>
          </a:p>
        </p:txBody>
      </p:sp>
    </p:spTree>
    <p:extLst>
      <p:ext uri="{BB962C8B-B14F-4D97-AF65-F5344CB8AC3E}">
        <p14:creationId xmlns:p14="http://schemas.microsoft.com/office/powerpoint/2010/main" val="3642857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データ分析の方法としてはまず日報の抽出の部分で行った</a:t>
            </a:r>
            <a:r>
              <a:rPr kumimoji="1" lang="en-US" altLang="ja-JP" dirty="0" smtClean="0"/>
              <a:t>Excel</a:t>
            </a:r>
            <a:r>
              <a:rPr kumimoji="1" lang="ja-JP" altLang="en-US" dirty="0" smtClean="0"/>
              <a:t>にいれた日報の内容をテキストファイルに入力して</a:t>
            </a:r>
            <a:r>
              <a:rPr kumimoji="1" lang="en-US" altLang="ja-JP" dirty="0" err="1" smtClean="0"/>
              <a:t>UserLocal</a:t>
            </a:r>
            <a:r>
              <a:rPr kumimoji="1" lang="ja-JP" altLang="en-US" dirty="0" smtClean="0"/>
              <a:t>のテキストマイニングで解析にかけます</a:t>
            </a:r>
            <a:endParaRPr kumimoji="1" lang="ja-JP" altLang="en-US" dirty="0"/>
          </a:p>
        </p:txBody>
      </p:sp>
      <p:sp>
        <p:nvSpPr>
          <p:cNvPr id="4" name="スライド番号プレースホルダー 3"/>
          <p:cNvSpPr>
            <a:spLocks noGrp="1"/>
          </p:cNvSpPr>
          <p:nvPr>
            <p:ph type="sldNum" sz="quarter" idx="10"/>
          </p:nvPr>
        </p:nvSpPr>
        <p:spPr/>
        <p:txBody>
          <a:bodyPr/>
          <a:lstStyle/>
          <a:p>
            <a:fld id="{747E321A-8AA7-44F4-B426-A800ACAC1593}" type="slidenum">
              <a:rPr kumimoji="1" lang="ja-JP" altLang="en-US" smtClean="0"/>
              <a:t>13</a:t>
            </a:fld>
            <a:endParaRPr kumimoji="1" lang="ja-JP" altLang="en-US"/>
          </a:p>
        </p:txBody>
      </p:sp>
    </p:spTree>
    <p:extLst>
      <p:ext uri="{BB962C8B-B14F-4D97-AF65-F5344CB8AC3E}">
        <p14:creationId xmlns:p14="http://schemas.microsoft.com/office/powerpoint/2010/main" val="1043603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例の内容だと内容が少ないためスコアと出現頻度が低くなりデータとしては不十分になってしまいます</a:t>
            </a:r>
            <a:endParaRPr kumimoji="1" lang="ja-JP" altLang="en-US" dirty="0"/>
          </a:p>
        </p:txBody>
      </p:sp>
      <p:sp>
        <p:nvSpPr>
          <p:cNvPr id="4" name="スライド番号プレースホルダー 3"/>
          <p:cNvSpPr>
            <a:spLocks noGrp="1"/>
          </p:cNvSpPr>
          <p:nvPr>
            <p:ph type="sldNum" sz="quarter" idx="10"/>
          </p:nvPr>
        </p:nvSpPr>
        <p:spPr/>
        <p:txBody>
          <a:bodyPr/>
          <a:lstStyle/>
          <a:p>
            <a:fld id="{747E321A-8AA7-44F4-B426-A800ACAC1593}" type="slidenum">
              <a:rPr kumimoji="1" lang="ja-JP" altLang="en-US" smtClean="0"/>
              <a:t>14</a:t>
            </a:fld>
            <a:endParaRPr kumimoji="1" lang="ja-JP" altLang="en-US"/>
          </a:p>
        </p:txBody>
      </p:sp>
    </p:spTree>
    <p:extLst>
      <p:ext uri="{BB962C8B-B14F-4D97-AF65-F5344CB8AC3E}">
        <p14:creationId xmlns:p14="http://schemas.microsoft.com/office/powerpoint/2010/main" val="3006162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ですが</a:t>
            </a:r>
            <a:r>
              <a:rPr kumimoji="1" lang="en-US" altLang="ja-JP" sz="1200" b="0" i="0" kern="1200" dirty="0" smtClean="0">
                <a:solidFill>
                  <a:schemeClr val="tx1"/>
                </a:solidFill>
                <a:effectLst/>
                <a:latin typeface="+mn-lt"/>
                <a:ea typeface="+mn-ea"/>
                <a:cs typeface="+mn-cs"/>
              </a:rPr>
              <a:t>8</a:t>
            </a:r>
            <a:r>
              <a:rPr kumimoji="1" lang="ja-JP" altLang="en-US" sz="1200" b="0" i="0" kern="1200" dirty="0" smtClean="0">
                <a:solidFill>
                  <a:schemeClr val="tx1"/>
                </a:solidFill>
                <a:effectLst/>
                <a:latin typeface="+mn-lt"/>
                <a:ea typeface="+mn-ea"/>
                <a:cs typeface="+mn-cs"/>
              </a:rPr>
              <a:t>人分のデータとなるとこのようにスコアと出現頻度が大きくなりデータとして使えるようになります</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表には名詞、動詞、形容詞とありますが名詞の観点からデータを取っていきたいと思います</a:t>
            </a:r>
            <a:endParaRPr kumimoji="1" lang="en-US" altLang="ja-JP" sz="1200" b="0" i="0" kern="1200" dirty="0" smtClean="0">
              <a:solidFill>
                <a:schemeClr val="tx1"/>
              </a:solidFill>
              <a:effectLst/>
              <a:latin typeface="+mn-lt"/>
              <a:ea typeface="+mn-ea"/>
              <a:cs typeface="+mn-cs"/>
            </a:endParaRPr>
          </a:p>
          <a:p>
            <a:r>
              <a:rPr kumimoji="1" lang="en-US" altLang="ja-JP" dirty="0" smtClean="0"/>
              <a:t>4</a:t>
            </a:r>
            <a:r>
              <a:rPr kumimoji="1" lang="ja-JP" altLang="en-US" dirty="0" smtClean="0"/>
              <a:t>月は本格的にロボコンのロボットを作るために練習としてモータを使った実験と構想から製図までを行った課題があったためモータやアイデアや部品などの単語ができてきています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747E321A-8AA7-44F4-B426-A800ACAC1593}" type="slidenum">
              <a:rPr kumimoji="1" lang="ja-JP" altLang="en-US" smtClean="0"/>
              <a:t>15</a:t>
            </a:fld>
            <a:endParaRPr kumimoji="1" lang="ja-JP" altLang="en-US"/>
          </a:p>
        </p:txBody>
      </p:sp>
    </p:spTree>
    <p:extLst>
      <p:ext uri="{BB962C8B-B14F-4D97-AF65-F5344CB8AC3E}">
        <p14:creationId xmlns:p14="http://schemas.microsoft.com/office/powerpoint/2010/main" val="330396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今回のロボコンの競技内容から風船を割ると価値に近づいていく内容だったため自然と風船というワードが多く出ることとなりスコアも出現頻度も高いこの月の一番大事なワードとなった</a:t>
            </a:r>
            <a:endParaRPr kumimoji="1" lang="ja-JP" altLang="en-US" dirty="0"/>
          </a:p>
        </p:txBody>
      </p:sp>
      <p:sp>
        <p:nvSpPr>
          <p:cNvPr id="4" name="スライド番号プレースホルダー 3"/>
          <p:cNvSpPr>
            <a:spLocks noGrp="1"/>
          </p:cNvSpPr>
          <p:nvPr>
            <p:ph type="sldNum" sz="quarter" idx="10"/>
          </p:nvPr>
        </p:nvSpPr>
        <p:spPr/>
        <p:txBody>
          <a:bodyPr/>
          <a:lstStyle/>
          <a:p>
            <a:fld id="{747E321A-8AA7-44F4-B426-A800ACAC1593}" type="slidenum">
              <a:rPr kumimoji="1" lang="ja-JP" altLang="en-US" smtClean="0"/>
              <a:t>17</a:t>
            </a:fld>
            <a:endParaRPr kumimoji="1" lang="ja-JP" altLang="en-US" dirty="0"/>
          </a:p>
        </p:txBody>
      </p:sp>
    </p:spTree>
    <p:extLst>
      <p:ext uri="{BB962C8B-B14F-4D97-AF65-F5344CB8AC3E}">
        <p14:creationId xmlns:p14="http://schemas.microsoft.com/office/powerpoint/2010/main" val="1817016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4</a:t>
            </a:r>
            <a:r>
              <a:rPr kumimoji="1" lang="ja-JP" altLang="en-US" dirty="0" smtClean="0"/>
              <a:t>月から</a:t>
            </a:r>
            <a:r>
              <a:rPr kumimoji="1" lang="en-US" altLang="ja-JP" dirty="0" smtClean="0"/>
              <a:t>10</a:t>
            </a:r>
            <a:r>
              <a:rPr kumimoji="1" lang="ja-JP" altLang="en-US" dirty="0" smtClean="0"/>
              <a:t>月のロボコン当日までのデータでは今回のロボコン競技でとても大事だった風船が一番高いスコアになっているため風船が大事なポイントだったとわかります</a:t>
            </a:r>
            <a:endParaRPr kumimoji="1" lang="ja-JP" altLang="en-US" dirty="0"/>
          </a:p>
        </p:txBody>
      </p:sp>
      <p:sp>
        <p:nvSpPr>
          <p:cNvPr id="4" name="スライド番号プレースホルダー 3"/>
          <p:cNvSpPr>
            <a:spLocks noGrp="1"/>
          </p:cNvSpPr>
          <p:nvPr>
            <p:ph type="sldNum" sz="quarter" idx="10"/>
          </p:nvPr>
        </p:nvSpPr>
        <p:spPr/>
        <p:txBody>
          <a:bodyPr/>
          <a:lstStyle/>
          <a:p>
            <a:fld id="{747E321A-8AA7-44F4-B426-A800ACAC1593}" type="slidenum">
              <a:rPr kumimoji="1" lang="ja-JP" altLang="en-US" smtClean="0"/>
              <a:t>18</a:t>
            </a:fld>
            <a:endParaRPr kumimoji="1" lang="ja-JP" altLang="en-US" dirty="0"/>
          </a:p>
        </p:txBody>
      </p:sp>
    </p:spTree>
    <p:extLst>
      <p:ext uri="{BB962C8B-B14F-4D97-AF65-F5344CB8AC3E}">
        <p14:creationId xmlns:p14="http://schemas.microsoft.com/office/powerpoint/2010/main" val="2033227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風船は今回のロボコンの勝利になくてはならないことなので今回は分析の内容からはぶいて加工、部品、ドライバの点から分析していきます</a:t>
            </a:r>
            <a:endParaRPr kumimoji="1" lang="en-US" altLang="ja-JP" dirty="0" smtClean="0"/>
          </a:p>
          <a:p>
            <a:r>
              <a:rPr kumimoji="1" lang="ja-JP" altLang="en-US" dirty="0" smtClean="0"/>
              <a:t>ドライバはモータドライバとして日報に書かれていることが多いので今回はドライバではなくモータドライバとして分析する</a:t>
            </a:r>
            <a:endParaRPr kumimoji="1" lang="ja-JP" altLang="en-US" dirty="0"/>
          </a:p>
        </p:txBody>
      </p:sp>
      <p:sp>
        <p:nvSpPr>
          <p:cNvPr id="4" name="スライド番号プレースホルダー 3"/>
          <p:cNvSpPr>
            <a:spLocks noGrp="1"/>
          </p:cNvSpPr>
          <p:nvPr>
            <p:ph type="sldNum" sz="quarter" idx="10"/>
          </p:nvPr>
        </p:nvSpPr>
        <p:spPr/>
        <p:txBody>
          <a:bodyPr/>
          <a:lstStyle/>
          <a:p>
            <a:fld id="{747E321A-8AA7-44F4-B426-A800ACAC1593}" type="slidenum">
              <a:rPr kumimoji="1" lang="ja-JP" altLang="en-US" smtClean="0"/>
              <a:t>19</a:t>
            </a:fld>
            <a:endParaRPr kumimoji="1" lang="ja-JP" altLang="en-US" dirty="0"/>
          </a:p>
        </p:txBody>
      </p:sp>
    </p:spTree>
    <p:extLst>
      <p:ext uri="{BB962C8B-B14F-4D97-AF65-F5344CB8AC3E}">
        <p14:creationId xmlns:p14="http://schemas.microsoft.com/office/powerpoint/2010/main" val="3041064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部品と加工を日報から分析するとこのようなことがありました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747E321A-8AA7-44F4-B426-A800ACAC1593}" type="slidenum">
              <a:rPr kumimoji="1" lang="ja-JP" altLang="en-US" smtClean="0"/>
              <a:t>21</a:t>
            </a:fld>
            <a:endParaRPr kumimoji="1" lang="ja-JP" altLang="en-US" dirty="0"/>
          </a:p>
        </p:txBody>
      </p:sp>
    </p:spTree>
    <p:extLst>
      <p:ext uri="{BB962C8B-B14F-4D97-AF65-F5344CB8AC3E}">
        <p14:creationId xmlns:p14="http://schemas.microsoft.com/office/powerpoint/2010/main" val="533069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ドライバを日報から分析するとこのようなことがありました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747E321A-8AA7-44F4-B426-A800ACAC1593}" type="slidenum">
              <a:rPr kumimoji="1" lang="ja-JP" altLang="en-US" smtClean="0"/>
              <a:t>23</a:t>
            </a:fld>
            <a:endParaRPr kumimoji="1" lang="ja-JP" altLang="en-US" dirty="0"/>
          </a:p>
        </p:txBody>
      </p:sp>
    </p:spTree>
    <p:extLst>
      <p:ext uri="{BB962C8B-B14F-4D97-AF65-F5344CB8AC3E}">
        <p14:creationId xmlns:p14="http://schemas.microsoft.com/office/powerpoint/2010/main" val="3651819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日報から重要キーワードの抽出ができ、ほかの研究の裏付けにもつなげることができた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747E321A-8AA7-44F4-B426-A800ACAC1593}" type="slidenum">
              <a:rPr kumimoji="1" lang="ja-JP" altLang="en-US" smtClean="0"/>
              <a:t>24</a:t>
            </a:fld>
            <a:endParaRPr kumimoji="1" lang="ja-JP" altLang="en-US" dirty="0"/>
          </a:p>
        </p:txBody>
      </p:sp>
    </p:spTree>
    <p:extLst>
      <p:ext uri="{BB962C8B-B14F-4D97-AF65-F5344CB8AC3E}">
        <p14:creationId xmlns:p14="http://schemas.microsoft.com/office/powerpoint/2010/main" val="3996687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今回のロボコン研究室の目標としては地区大会を優勝して全国大会に行くという内容だったが競技を行っている最中に一台が思うように動かなくなり負けてしまった。</a:t>
            </a:r>
            <a:endParaRPr kumimoji="1" lang="en-US" altLang="ja-JP" dirty="0" smtClean="0"/>
          </a:p>
          <a:p>
            <a:r>
              <a:rPr kumimoji="1" lang="ja-JP" altLang="en-US" dirty="0" smtClean="0"/>
              <a:t>自分たちは練習の時間があまり取れなかったのはスケジュールのズレが原因ではないかと推測したため何が原因でスケジュールにズレがでたのか調べる必要があると考えた。</a:t>
            </a:r>
            <a:endParaRPr kumimoji="1" lang="ja-JP" altLang="en-US" dirty="0"/>
          </a:p>
        </p:txBody>
      </p:sp>
      <p:sp>
        <p:nvSpPr>
          <p:cNvPr id="4" name="スライド番号プレースホルダー 3"/>
          <p:cNvSpPr>
            <a:spLocks noGrp="1"/>
          </p:cNvSpPr>
          <p:nvPr>
            <p:ph type="sldNum" sz="quarter" idx="10"/>
          </p:nvPr>
        </p:nvSpPr>
        <p:spPr/>
        <p:txBody>
          <a:bodyPr/>
          <a:lstStyle/>
          <a:p>
            <a:fld id="{747E321A-8AA7-44F4-B426-A800ACAC1593}" type="slidenum">
              <a:rPr kumimoji="1" lang="ja-JP" altLang="en-US" smtClean="0"/>
              <a:t>2</a:t>
            </a:fld>
            <a:endParaRPr kumimoji="1" lang="ja-JP" altLang="en-US" dirty="0"/>
          </a:p>
        </p:txBody>
      </p:sp>
    </p:spTree>
    <p:extLst>
      <p:ext uri="{BB962C8B-B14F-4D97-AF65-F5344CB8AC3E}">
        <p14:creationId xmlns:p14="http://schemas.microsoft.com/office/powerpoint/2010/main" val="2615150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今回のテキストマイニングからテキストマイニングが役に立つことが分かった為今後集計しやすい日報のフォーマットに変える」</a:t>
            </a:r>
            <a:endParaRPr kumimoji="1" lang="ja-JP" altLang="en-US" dirty="0"/>
          </a:p>
        </p:txBody>
      </p:sp>
      <p:sp>
        <p:nvSpPr>
          <p:cNvPr id="4" name="スライド番号プレースホルダー 3"/>
          <p:cNvSpPr>
            <a:spLocks noGrp="1"/>
          </p:cNvSpPr>
          <p:nvPr>
            <p:ph type="sldNum" sz="quarter" idx="10"/>
          </p:nvPr>
        </p:nvSpPr>
        <p:spPr/>
        <p:txBody>
          <a:bodyPr/>
          <a:lstStyle/>
          <a:p>
            <a:fld id="{747E321A-8AA7-44F4-B426-A800ACAC1593}" type="slidenum">
              <a:rPr kumimoji="1" lang="ja-JP" altLang="en-US" smtClean="0"/>
              <a:t>26</a:t>
            </a:fld>
            <a:endParaRPr kumimoji="1" lang="ja-JP" altLang="en-US" dirty="0"/>
          </a:p>
        </p:txBody>
      </p:sp>
    </p:spTree>
    <p:extLst>
      <p:ext uri="{BB962C8B-B14F-4D97-AF65-F5344CB8AC3E}">
        <p14:creationId xmlns:p14="http://schemas.microsoft.com/office/powerpoint/2010/main" val="3675880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47E321A-8AA7-44F4-B426-A800ACAC1593}" type="slidenum">
              <a:rPr kumimoji="1" lang="ja-JP" altLang="en-US" smtClean="0"/>
              <a:t>27</a:t>
            </a:fld>
            <a:endParaRPr kumimoji="1" lang="ja-JP" altLang="en-US" dirty="0"/>
          </a:p>
        </p:txBody>
      </p:sp>
    </p:spTree>
    <p:extLst>
      <p:ext uri="{BB962C8B-B14F-4D97-AF65-F5344CB8AC3E}">
        <p14:creationId xmlns:p14="http://schemas.microsoft.com/office/powerpoint/2010/main" val="2547973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青が自分たちの立てた予定の時間で赤が実際にかかった時間になっています</a:t>
            </a:r>
            <a:endParaRPr kumimoji="1" lang="en-US" altLang="ja-JP" dirty="0" smtClean="0"/>
          </a:p>
          <a:p>
            <a:r>
              <a:rPr kumimoji="1" lang="ja-JP" altLang="en-US" dirty="0" smtClean="0"/>
              <a:t>これを見ると調整と組み立てには大きなずれは見られないが、そのほかは大きくずれていることがわかる</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747E321A-8AA7-44F4-B426-A800ACAC1593}" type="slidenum">
              <a:rPr kumimoji="1" lang="ja-JP" altLang="en-US" smtClean="0"/>
              <a:t>3</a:t>
            </a:fld>
            <a:endParaRPr kumimoji="1" lang="ja-JP" altLang="en-US" dirty="0"/>
          </a:p>
        </p:txBody>
      </p:sp>
    </p:spTree>
    <p:extLst>
      <p:ext uri="{BB962C8B-B14F-4D97-AF65-F5344CB8AC3E}">
        <p14:creationId xmlns:p14="http://schemas.microsoft.com/office/powerpoint/2010/main" val="828847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自分たちは日報からスケジュールのズレを探すことにしました</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日報からは</a:t>
            </a:r>
            <a:r>
              <a:rPr kumimoji="1" lang="en-US" altLang="ja-JP" dirty="0" smtClean="0"/>
              <a:t>8</a:t>
            </a:r>
            <a:r>
              <a:rPr kumimoji="1" lang="ja-JP" altLang="en-US" dirty="0" smtClean="0"/>
              <a:t>人全員が毎日書いている日報はビックデータになります。「問題点・新たに知ったこと・できたこと」から学生の問題点や知ったことを抽出することができるためスケジュールのズレを探すことができる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747E321A-8AA7-44F4-B426-A800ACAC1593}" type="slidenum">
              <a:rPr kumimoji="1" lang="ja-JP" altLang="en-US" smtClean="0"/>
              <a:t>5</a:t>
            </a:fld>
            <a:endParaRPr kumimoji="1" lang="ja-JP" altLang="en-US" dirty="0"/>
          </a:p>
        </p:txBody>
      </p:sp>
    </p:spTree>
    <p:extLst>
      <p:ext uri="{BB962C8B-B14F-4D97-AF65-F5344CB8AC3E}">
        <p14:creationId xmlns:p14="http://schemas.microsoft.com/office/powerpoint/2010/main" val="1383871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日報を使用する理由としては全員が毎日書いているためビックデータとなることが見込めるということと、問題点を記入するとこがあるので遅れを発見できると思ったため用いることにした。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747E321A-8AA7-44F4-B426-A800ACAC1593}" type="slidenum">
              <a:rPr kumimoji="1" lang="ja-JP" altLang="en-US" smtClean="0"/>
              <a:t>6</a:t>
            </a:fld>
            <a:endParaRPr kumimoji="1" lang="ja-JP" altLang="en-US" dirty="0"/>
          </a:p>
        </p:txBody>
      </p:sp>
    </p:spTree>
    <p:extLst>
      <p:ext uri="{BB962C8B-B14F-4D97-AF65-F5344CB8AC3E}">
        <p14:creationId xmlns:p14="http://schemas.microsoft.com/office/powerpoint/2010/main" val="3848653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文献やネットでその方法を調べたところ、ウェブ上でのアンケートや文献から数やモノではないものを統計としてまとめるには、テキストマイニングが適切であることが分かった。</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747E321A-8AA7-44F4-B426-A800ACAC1593}" type="slidenum">
              <a:rPr kumimoji="1" lang="ja-JP" altLang="en-US" smtClean="0"/>
              <a:t>8</a:t>
            </a:fld>
            <a:endParaRPr kumimoji="1" lang="ja-JP" altLang="en-US" dirty="0"/>
          </a:p>
        </p:txBody>
      </p:sp>
    </p:spTree>
    <p:extLst>
      <p:ext uri="{BB962C8B-B14F-4D97-AF65-F5344CB8AC3E}">
        <p14:creationId xmlns:p14="http://schemas.microsoft.com/office/powerpoint/2010/main" val="1301180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a:t>
            </a:r>
            <a:r>
              <a:rPr kumimoji="1" lang="en-US" altLang="ja-JP" dirty="0" smtClean="0"/>
              <a:t>2.</a:t>
            </a:r>
            <a:r>
              <a:rPr kumimoji="1" lang="ja-JP" altLang="en-US" dirty="0" smtClean="0"/>
              <a:t>テキストマイニングの方法を調べていった結果無料でテキストマイニングを行える</a:t>
            </a:r>
            <a:r>
              <a:rPr kumimoji="1" lang="en-US" altLang="ja-JP" dirty="0" smtClean="0"/>
              <a:t>Web</a:t>
            </a:r>
            <a:r>
              <a:rPr kumimoji="1" lang="ja-JP" altLang="en-US" dirty="0" smtClean="0"/>
              <a:t>サイトであるＵｓｅｒＬｏｃａｌテキストマイニングを見つけたためそのサイトを利用し、行うこととした。</a:t>
            </a:r>
            <a:endParaRPr kumimoji="1" lang="ja-JP" altLang="en-US" dirty="0"/>
          </a:p>
        </p:txBody>
      </p:sp>
      <p:sp>
        <p:nvSpPr>
          <p:cNvPr id="4" name="スライド番号プレースホルダー 3"/>
          <p:cNvSpPr>
            <a:spLocks noGrp="1"/>
          </p:cNvSpPr>
          <p:nvPr>
            <p:ph type="sldNum" sz="quarter" idx="10"/>
          </p:nvPr>
        </p:nvSpPr>
        <p:spPr/>
        <p:txBody>
          <a:bodyPr/>
          <a:lstStyle/>
          <a:p>
            <a:fld id="{747E321A-8AA7-44F4-B426-A800ACAC1593}" type="slidenum">
              <a:rPr kumimoji="1" lang="ja-JP" altLang="en-US" smtClean="0"/>
              <a:t>9</a:t>
            </a:fld>
            <a:endParaRPr kumimoji="1" lang="ja-JP" altLang="en-US"/>
          </a:p>
        </p:txBody>
      </p:sp>
    </p:spTree>
    <p:extLst>
      <p:ext uri="{BB962C8B-B14F-4D97-AF65-F5344CB8AC3E}">
        <p14:creationId xmlns:p14="http://schemas.microsoft.com/office/powerpoint/2010/main" val="2949043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図のようにまず内容を読み大要素・中要素・小要素に区別し、次に問題点・新たに知ったこと・できたこと区別し、内容を入力する。</a:t>
            </a:r>
            <a:r>
              <a:rPr kumimoji="1" lang="en-US" altLang="ja-JP" dirty="0" smtClean="0"/>
              <a:t>8</a:t>
            </a:r>
            <a:r>
              <a:rPr kumimoji="1" lang="ja-JP" altLang="en-US" dirty="0" smtClean="0"/>
              <a:t>人分の日報を</a:t>
            </a:r>
            <a:r>
              <a:rPr kumimoji="1" lang="en-US" altLang="ja-JP" dirty="0" smtClean="0"/>
              <a:t>4</a:t>
            </a:r>
            <a:r>
              <a:rPr kumimoji="1" lang="ja-JP" altLang="en-US" dirty="0" smtClean="0"/>
              <a:t>月から</a:t>
            </a:r>
            <a:r>
              <a:rPr kumimoji="1" lang="en-US" altLang="ja-JP" dirty="0" smtClean="0"/>
              <a:t>10</a:t>
            </a:r>
            <a:r>
              <a:rPr kumimoji="1" lang="ja-JP" altLang="en-US" dirty="0" smtClean="0"/>
              <a:t>月までの</a:t>
            </a:r>
            <a:r>
              <a:rPr kumimoji="1" lang="ja-JP" altLang="en-US" dirty="0" smtClean="0"/>
              <a:t>ものを</a:t>
            </a:r>
            <a:r>
              <a:rPr kumimoji="1" lang="en-US" altLang="ja-JP" dirty="0" smtClean="0"/>
              <a:t>Excel</a:t>
            </a:r>
            <a:r>
              <a:rPr kumimoji="1" lang="ja-JP" altLang="en-US" dirty="0" smtClean="0"/>
              <a:t>に入力しそれの内容の部分を</a:t>
            </a:r>
            <a:r>
              <a:rPr kumimoji="1" lang="en-US" altLang="ja-JP" dirty="0" err="1" smtClean="0"/>
              <a:t>UserLocal</a:t>
            </a:r>
            <a:r>
              <a:rPr kumimoji="1" lang="ja-JP" altLang="en-US" dirty="0" smtClean="0"/>
              <a:t>のテキストマイニングツールにいれ、月ごとに日報のテキストマインイングをする</a:t>
            </a:r>
            <a:endParaRPr kumimoji="1" lang="ja-JP" altLang="en-US" dirty="0"/>
          </a:p>
        </p:txBody>
      </p:sp>
      <p:sp>
        <p:nvSpPr>
          <p:cNvPr id="4" name="スライド番号プレースホルダー 3"/>
          <p:cNvSpPr>
            <a:spLocks noGrp="1"/>
          </p:cNvSpPr>
          <p:nvPr>
            <p:ph type="sldNum" sz="quarter" idx="10"/>
          </p:nvPr>
        </p:nvSpPr>
        <p:spPr/>
        <p:txBody>
          <a:bodyPr/>
          <a:lstStyle/>
          <a:p>
            <a:fld id="{747E321A-8AA7-44F4-B426-A800ACAC1593}" type="slidenum">
              <a:rPr kumimoji="1" lang="ja-JP" altLang="en-US" smtClean="0"/>
              <a:t>10</a:t>
            </a:fld>
            <a:endParaRPr kumimoji="1" lang="ja-JP" altLang="en-US"/>
          </a:p>
        </p:txBody>
      </p:sp>
    </p:spTree>
    <p:extLst>
      <p:ext uri="{BB962C8B-B14F-4D97-AF65-F5344CB8AC3E}">
        <p14:creationId xmlns:p14="http://schemas.microsoft.com/office/powerpoint/2010/main" val="500914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UserLocal</a:t>
            </a:r>
            <a:r>
              <a:rPr kumimoji="1" lang="ja-JP" altLang="en-US" dirty="0" smtClean="0"/>
              <a:t>テキストマイニングではワードクラウドとネットワーク図と表などがあるが今回自分達は主に次のようにデータ化をして表を用いて日報を分析していくこととした</a:t>
            </a:r>
            <a:endParaRPr kumimoji="1" lang="ja-JP" altLang="en-US" dirty="0"/>
          </a:p>
        </p:txBody>
      </p:sp>
      <p:sp>
        <p:nvSpPr>
          <p:cNvPr id="4" name="スライド番号プレースホルダー 3"/>
          <p:cNvSpPr>
            <a:spLocks noGrp="1"/>
          </p:cNvSpPr>
          <p:nvPr>
            <p:ph type="sldNum" sz="quarter" idx="10"/>
          </p:nvPr>
        </p:nvSpPr>
        <p:spPr/>
        <p:txBody>
          <a:bodyPr/>
          <a:lstStyle/>
          <a:p>
            <a:fld id="{747E321A-8AA7-44F4-B426-A800ACAC1593}" type="slidenum">
              <a:rPr kumimoji="1" lang="ja-JP" altLang="en-US" smtClean="0"/>
              <a:t>11</a:t>
            </a:fld>
            <a:endParaRPr kumimoji="1" lang="ja-JP" altLang="en-US"/>
          </a:p>
        </p:txBody>
      </p:sp>
    </p:spTree>
    <p:extLst>
      <p:ext uri="{BB962C8B-B14F-4D97-AF65-F5344CB8AC3E}">
        <p14:creationId xmlns:p14="http://schemas.microsoft.com/office/powerpoint/2010/main" val="3019661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dirty="0"/>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dirty="0"/>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dirty="0"/>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smtClean="0"/>
              <a:t>マスター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smtClean="0"/>
              <a:t>マスター サブタイトルの書式設定</a:t>
            </a:r>
            <a:endParaRPr kumimoji="0" lang="en-US"/>
          </a:p>
        </p:txBody>
      </p:sp>
      <p:sp>
        <p:nvSpPr>
          <p:cNvPr id="29" name="日付プレースホルダー 28"/>
          <p:cNvSpPr>
            <a:spLocks noGrp="1"/>
          </p:cNvSpPr>
          <p:nvPr>
            <p:ph type="dt" sz="half" idx="10"/>
          </p:nvPr>
        </p:nvSpPr>
        <p:spPr/>
        <p:txBody>
          <a:bodyPr/>
          <a:lstStyle/>
          <a:p>
            <a:fld id="{3A9B650C-B379-4858-9164-F0A0E2461DDD}" type="datetime1">
              <a:rPr kumimoji="1" lang="ja-JP" altLang="en-US" smtClean="0"/>
              <a:t>2018/2/13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14" name="スライド番号プレースホルダー 13"/>
          <p:cNvSpPr>
            <a:spLocks noGrp="1"/>
          </p:cNvSpPr>
          <p:nvPr>
            <p:ph type="sldNum" sz="quarter" idx="12"/>
          </p:nvPr>
        </p:nvSpPr>
        <p:spPr/>
        <p:txBody>
          <a:bodyPr/>
          <a:lstStyle/>
          <a:p>
            <a:fld id="{65E7E851-3B91-4E65-8AF4-E9B52CDDCC00}" type="slidenum">
              <a:rPr kumimoji="1" lang="ja-JP" altLang="en-US" smtClean="0"/>
              <a:t>‹#›</a:t>
            </a:fld>
            <a:endParaRPr kumimoji="1" lang="ja-JP"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p:txBody>
          <a:bodyPr vert="eaVer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39085C3B-4E76-4E7F-BBE4-10AE9E8ED469}" type="datetime1">
              <a:rPr kumimoji="1" lang="ja-JP" altLang="en-US" smtClean="0"/>
              <a:t>2018/2/13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5E7E851-3B91-4E65-8AF4-E9B52CDDCC00}" type="slidenum">
              <a:rPr kumimoji="1" lang="ja-JP" altLang="en-US" smtClean="0"/>
              <a:t>‹#›</a:t>
            </a:fld>
            <a:endParaRPr kumimoji="1" lang="ja-JP"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a:xfrm>
            <a:off x="457200" y="274639"/>
            <a:ext cx="6400816" cy="5851525"/>
          </a:xfrm>
        </p:spPr>
        <p:txBody>
          <a:bodyPr vert="eaVer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C32C0C6D-3A0D-45A8-A163-8E27CE43197D}" type="datetime1">
              <a:rPr kumimoji="1" lang="ja-JP" altLang="en-US" smtClean="0"/>
              <a:t>2018/2/13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5E7E851-3B91-4E65-8AF4-E9B52CDDCC00}" type="slidenum">
              <a:rPr kumimoji="1" lang="ja-JP" altLang="en-US" smtClean="0"/>
              <a:t>‹#›</a:t>
            </a:fld>
            <a:endParaRPr kumimoji="1" lang="ja-JP"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b="1"/>
            </a:lvl1pPr>
          </a:lstStyle>
          <a:p>
            <a:r>
              <a:rPr kumimoji="0" lang="ja-JP" altLang="en-US" smtClean="0"/>
              <a:t>マスター タイトルの書式設定</a:t>
            </a:r>
            <a:endParaRPr kumimoji="0" lang="en-US"/>
          </a:p>
        </p:txBody>
      </p:sp>
      <p:sp>
        <p:nvSpPr>
          <p:cNvPr id="3" name="コンテンツ プレースホルダー 2"/>
          <p:cNvSpPr>
            <a:spLocks noGrp="1"/>
          </p:cNvSpPr>
          <p:nvPr>
            <p:ph idx="1"/>
          </p:nvPr>
        </p:nvSpPr>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982013B8-3CE8-4F09-9525-477CD295E69E}" type="datetime1">
              <a:rPr kumimoji="1" lang="ja-JP" altLang="en-US" smtClean="0"/>
              <a:t>2018/2/13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lvl1pPr algn="r">
              <a:defRPr sz="2400">
                <a:latin typeface="メイリオ" panose="020B0604030504040204" pitchFamily="50" charset="-128"/>
                <a:ea typeface="メイリオ" panose="020B0604030504040204" pitchFamily="50" charset="-128"/>
              </a:defRPr>
            </a:lvl1pPr>
          </a:lstStyle>
          <a:p>
            <a:fld id="{65E7E851-3B91-4E65-8AF4-E9B52CDDCC00}" type="slidenum">
              <a:rPr kumimoji="1" lang="ja-JP" altLang="en-US" smtClean="0"/>
              <a:pPr/>
              <a:t>‹#›</a:t>
            </a:fld>
            <a:endParaRPr kumimoji="1" lang="ja-JP"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dirty="0"/>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D7F4D202-FC34-4868-91B5-B6B6DAFC8095}" type="datetime1">
              <a:rPr kumimoji="1" lang="ja-JP" altLang="en-US" smtClean="0"/>
              <a:t>2018/2/13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5E7E851-3B91-4E65-8AF4-E9B52CDDCC00}" type="slidenum">
              <a:rPr kumimoji="1" lang="ja-JP" altLang="en-US" smtClean="0"/>
              <a:t>‹#›</a:t>
            </a:fld>
            <a:endParaRPr kumimoji="1" lang="ja-JP" altLang="en-US" dirty="0"/>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dirty="0"/>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dirty="0"/>
            </a:p>
          </p:txBody>
        </p:sp>
      </p:gr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ー 4"/>
          <p:cNvSpPr>
            <a:spLocks noGrp="1"/>
          </p:cNvSpPr>
          <p:nvPr>
            <p:ph type="dt" sz="half" idx="10"/>
          </p:nvPr>
        </p:nvSpPr>
        <p:spPr/>
        <p:txBody>
          <a:bodyPr/>
          <a:lstStyle/>
          <a:p>
            <a:fld id="{4502EDCA-1F84-4857-8987-A27CC41B9E39}" type="datetime1">
              <a:rPr kumimoji="1" lang="ja-JP" altLang="en-US" smtClean="0"/>
              <a:t>2018/2/13</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5E7E851-3B91-4E65-8AF4-E9B52CDDCC00}" type="slidenum">
              <a:rPr kumimoji="1" lang="ja-JP" altLang="en-US" smtClean="0"/>
              <a:t>‹#›</a:t>
            </a:fld>
            <a:endParaRPr kumimoji="1" lang="ja-JP" alt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7" name="日付プレースホルダー 6"/>
          <p:cNvSpPr>
            <a:spLocks noGrp="1"/>
          </p:cNvSpPr>
          <p:nvPr>
            <p:ph type="dt" sz="half" idx="10"/>
          </p:nvPr>
        </p:nvSpPr>
        <p:spPr/>
        <p:txBody>
          <a:bodyPr/>
          <a:lstStyle/>
          <a:p>
            <a:fld id="{658F2291-4108-44B4-884C-17A57726EEE2}" type="datetime1">
              <a:rPr kumimoji="1" lang="ja-JP" altLang="en-US" smtClean="0"/>
              <a:t>2018/2/13</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5E7E851-3B91-4E65-8AF4-E9B52CDDCC00}" type="slidenum">
              <a:rPr kumimoji="1" lang="ja-JP" altLang="en-US" smtClean="0"/>
              <a:t>‹#›</a:t>
            </a:fld>
            <a:endParaRPr kumimoji="1" lang="ja-JP"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smtClean="0"/>
              <a:t>マスター タイトルの書式設定</a:t>
            </a:r>
            <a:endParaRPr kumimoji="0" lang="en-US"/>
          </a:p>
        </p:txBody>
      </p:sp>
      <p:sp>
        <p:nvSpPr>
          <p:cNvPr id="3" name="日付プレースホルダー 2"/>
          <p:cNvSpPr>
            <a:spLocks noGrp="1"/>
          </p:cNvSpPr>
          <p:nvPr>
            <p:ph type="dt" sz="half" idx="10"/>
          </p:nvPr>
        </p:nvSpPr>
        <p:spPr/>
        <p:txBody>
          <a:bodyPr/>
          <a:lstStyle/>
          <a:p>
            <a:fld id="{EB412C82-B0DE-498A-9A22-7372667D8227}" type="datetime1">
              <a:rPr kumimoji="1" lang="ja-JP" altLang="en-US" smtClean="0"/>
              <a:t>2018/2/13</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5E7E851-3B91-4E65-8AF4-E9B52CDDCC00}" type="slidenum">
              <a:rPr kumimoji="1" lang="ja-JP" altLang="en-US" smtClean="0"/>
              <a:t>‹#›</a:t>
            </a:fld>
            <a:endParaRPr kumimoji="1" lang="ja-JP"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FDFE2DFF-9280-4D8B-BBF7-6FBF3DDD221F}" type="datetime1">
              <a:rPr kumimoji="1" lang="ja-JP" altLang="en-US" smtClean="0"/>
              <a:t>2018/2/13</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5E7E851-3B91-4E65-8AF4-E9B52CDDCC00}" type="slidenum">
              <a:rPr kumimoji="1" lang="ja-JP" altLang="en-US" smtClean="0"/>
              <a:t>‹#›</a:t>
            </a:fld>
            <a:endParaRPr kumimoji="1" lang="ja-JP"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smtClean="0"/>
              <a:t>マスター タイトルの書式設定</a:t>
            </a:r>
            <a:endParaRPr kumimoji="0" 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ー 4"/>
          <p:cNvSpPr>
            <a:spLocks noGrp="1"/>
          </p:cNvSpPr>
          <p:nvPr>
            <p:ph type="dt" sz="half" idx="10"/>
          </p:nvPr>
        </p:nvSpPr>
        <p:spPr/>
        <p:txBody>
          <a:bodyPr/>
          <a:lstStyle/>
          <a:p>
            <a:fld id="{9815B432-6825-4D01-8FE2-21A7B74775BB}" type="datetime1">
              <a:rPr kumimoji="1" lang="ja-JP" altLang="en-US" smtClean="0"/>
              <a:t>2018/2/13</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5E7E851-3B91-4E65-8AF4-E9B52CDDCC00}" type="slidenum">
              <a:rPr kumimoji="1" lang="ja-JP" altLang="en-US" smtClean="0"/>
              <a:t>‹#›</a:t>
            </a:fld>
            <a:endParaRPr kumimoji="1" lang="ja-JP"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smtClean="0"/>
              <a:t>マスター タイトルの書式設定</a:t>
            </a:r>
            <a:endParaRPr kumimoji="0" lang="en-US"/>
          </a:p>
        </p:txBody>
      </p:sp>
      <p:sp>
        <p:nvSpPr>
          <p:cNvPr id="3" name="図プレースホルダー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dirty="0" smtClean="0"/>
              <a:t>アイコンをクリックして図を追加</a:t>
            </a:r>
            <a:endParaRPr kumimoji="0" lang="en-US" dirty="0"/>
          </a:p>
        </p:txBody>
      </p:sp>
      <p:sp>
        <p:nvSpPr>
          <p:cNvPr id="4" name="テキスト プレースホルダー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ー 4"/>
          <p:cNvSpPr>
            <a:spLocks noGrp="1"/>
          </p:cNvSpPr>
          <p:nvPr>
            <p:ph type="dt" sz="half" idx="10"/>
          </p:nvPr>
        </p:nvSpPr>
        <p:spPr/>
        <p:txBody>
          <a:bodyPr/>
          <a:lstStyle/>
          <a:p>
            <a:fld id="{8F25582F-3A3F-41A9-8602-701797042C7A}" type="datetime1">
              <a:rPr kumimoji="1" lang="ja-JP" altLang="en-US" smtClean="0"/>
              <a:t>2018/2/13</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5E7E851-3B91-4E65-8AF4-E9B52CDDCC00}" type="slidenum">
              <a:rPr kumimoji="1" lang="ja-JP" altLang="en-US" smtClean="0"/>
              <a:t>‹#›</a:t>
            </a:fld>
            <a:endParaRPr kumimoji="1" lang="ja-JP"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dirty="0">
              <a:effectLst>
                <a:outerShdw blurRad="50800" dist="50800" dir="5400000" algn="tl" rotWithShape="0">
                  <a:srgbClr val="000000">
                    <a:alpha val="30000"/>
                  </a:srgbClr>
                </a:outerShdw>
              </a:effectLst>
            </a:endParaRPr>
          </a:p>
        </p:txBody>
      </p:sp>
      <p:sp>
        <p:nvSpPr>
          <p:cNvPr id="25" name="タイトル プレースホルダー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smtClean="0"/>
              <a:t>マスター テキストの書式設定</a:t>
            </a:r>
          </a:p>
          <a:p>
            <a:pPr lvl="1" eaLnBrk="1" latinLnBrk="0" hangingPunct="1"/>
            <a:r>
              <a:rPr kumimoji="0" lang="ja-JP" altLang="en-US" smtClean="0"/>
              <a:t>第 </a:t>
            </a:r>
            <a:r>
              <a:rPr kumimoji="0" lang="en-US" altLang="ja-JP" smtClean="0"/>
              <a:t>2 </a:t>
            </a:r>
            <a:r>
              <a:rPr kumimoji="0" lang="ja-JP" altLang="en-US" smtClean="0"/>
              <a:t>レベル</a:t>
            </a:r>
          </a:p>
          <a:p>
            <a:pPr lvl="2" eaLnBrk="1" latinLnBrk="0" hangingPunct="1"/>
            <a:r>
              <a:rPr kumimoji="0" lang="ja-JP" altLang="en-US" smtClean="0"/>
              <a:t>第 </a:t>
            </a:r>
            <a:r>
              <a:rPr kumimoji="0" lang="en-US" altLang="ja-JP" smtClean="0"/>
              <a:t>3 </a:t>
            </a:r>
            <a:r>
              <a:rPr kumimoji="0" lang="ja-JP" altLang="en-US" smtClean="0"/>
              <a:t>レベル</a:t>
            </a:r>
          </a:p>
          <a:p>
            <a:pPr lvl="3" eaLnBrk="1" latinLnBrk="0" hangingPunct="1"/>
            <a:r>
              <a:rPr kumimoji="0" lang="ja-JP" altLang="en-US" smtClean="0"/>
              <a:t>第 </a:t>
            </a:r>
            <a:r>
              <a:rPr kumimoji="0" lang="en-US" altLang="ja-JP" smtClean="0"/>
              <a:t>4 </a:t>
            </a:r>
            <a:r>
              <a:rPr kumimoji="0" lang="ja-JP" altLang="en-US" smtClean="0"/>
              <a:t>レベル</a:t>
            </a:r>
          </a:p>
          <a:p>
            <a:pPr lvl="4" eaLnBrk="1" latinLnBrk="0" hangingPunct="1"/>
            <a:r>
              <a:rPr kumimoji="0" lang="ja-JP" altLang="en-US" smtClean="0"/>
              <a:t>第 </a:t>
            </a:r>
            <a:r>
              <a:rPr kumimoji="0" lang="en-US" altLang="ja-JP" smtClean="0"/>
              <a:t>5 </a:t>
            </a:r>
            <a:r>
              <a:rPr kumimoji="0" lang="ja-JP" altLang="en-US" smtClean="0"/>
              <a:t>レベル</a:t>
            </a:r>
            <a:endParaRPr kumimoji="0" lang="en-US"/>
          </a:p>
        </p:txBody>
      </p:sp>
      <p:sp>
        <p:nvSpPr>
          <p:cNvPr id="17" name="日付プレースホルダー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BE374B41-3BD0-4E07-A993-61E74BBA46F2}" type="datetime1">
              <a:rPr kumimoji="1" lang="ja-JP" altLang="en-US" smtClean="0"/>
              <a:t>2018/2/13</a:t>
            </a:fld>
            <a:endParaRPr kumimoji="1" lang="ja-JP" altLang="en-US" dirty="0"/>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a:solidFill>
                  <a:schemeClr val="tx2"/>
                </a:solidFill>
              </a:defRPr>
            </a:lvl1pPr>
          </a:lstStyle>
          <a:p>
            <a:endParaRPr kumimoji="1" lang="ja-JP" altLang="en-US" dirty="0"/>
          </a:p>
        </p:txBody>
      </p:sp>
      <p:sp>
        <p:nvSpPr>
          <p:cNvPr id="12" name="スライド番号プレースホルダー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65E7E851-3B91-4E65-8AF4-E9B52CDDCC00}" type="slidenum">
              <a:rPr kumimoji="1" lang="ja-JP" altLang="en-US" smtClean="0"/>
              <a:t>‹#›</a:t>
            </a:fld>
            <a:endParaRPr kumimoji="1" lang="ja-JP"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560" y="2132856"/>
            <a:ext cx="8062664" cy="1470025"/>
          </a:xfrm>
        </p:spPr>
        <p:txBody>
          <a:bodyPr/>
          <a:lstStyle/>
          <a:p>
            <a:r>
              <a:rPr kumimoji="1" lang="ja-JP" altLang="en-US" dirty="0" smtClean="0">
                <a:latin typeface="メイリオ" panose="020B0604030504040204" pitchFamily="50" charset="-128"/>
                <a:ea typeface="メイリオ" panose="020B0604030504040204" pitchFamily="50" charset="-128"/>
              </a:rPr>
              <a:t>日報の分析・スケジュール管理</a:t>
            </a:r>
            <a:endParaRPr kumimoji="1" lang="ja-JP" altLang="en-US" dirty="0">
              <a:latin typeface="メイリオ" panose="020B0604030504040204" pitchFamily="50" charset="-128"/>
              <a:ea typeface="メイリオ" panose="020B0604030504040204" pitchFamily="50" charset="-128"/>
            </a:endParaRPr>
          </a:p>
        </p:txBody>
      </p:sp>
      <p:sp>
        <p:nvSpPr>
          <p:cNvPr id="3" name="サブタイトル 2"/>
          <p:cNvSpPr>
            <a:spLocks noGrp="1"/>
          </p:cNvSpPr>
          <p:nvPr>
            <p:ph type="subTitle" idx="1"/>
          </p:nvPr>
        </p:nvSpPr>
        <p:spPr/>
        <p:txBody>
          <a:bodyPr/>
          <a:lstStyle/>
          <a:p>
            <a:r>
              <a:rPr kumimoji="1" lang="ja-JP" altLang="en-US" dirty="0" smtClean="0">
                <a:solidFill>
                  <a:schemeClr val="tx1"/>
                </a:solidFill>
                <a:latin typeface="メイリオ" panose="020B0604030504040204" pitchFamily="50" charset="-128"/>
                <a:ea typeface="メイリオ" panose="020B0604030504040204" pitchFamily="50" charset="-128"/>
              </a:rPr>
              <a:t>機械工学科</a:t>
            </a:r>
            <a:endParaRPr kumimoji="1" lang="en-US" altLang="ja-JP" dirty="0" smtClean="0">
              <a:solidFill>
                <a:schemeClr val="tx1"/>
              </a:solidFill>
              <a:latin typeface="メイリオ" panose="020B0604030504040204" pitchFamily="50" charset="-128"/>
              <a:ea typeface="メイリオ" panose="020B0604030504040204" pitchFamily="50" charset="-128"/>
            </a:endParaRPr>
          </a:p>
          <a:p>
            <a:r>
              <a:rPr kumimoji="1" lang="ja-JP" altLang="en-US" dirty="0" smtClean="0">
                <a:solidFill>
                  <a:schemeClr val="tx1"/>
                </a:solidFill>
                <a:latin typeface="メイリオ" panose="020B0604030504040204" pitchFamily="50" charset="-128"/>
                <a:ea typeface="メイリオ" panose="020B0604030504040204" pitchFamily="50" charset="-128"/>
              </a:rPr>
              <a:t>中林渉・中村直登</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565101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下矢印 9"/>
          <p:cNvSpPr/>
          <p:nvPr/>
        </p:nvSpPr>
        <p:spPr>
          <a:xfrm>
            <a:off x="4145324" y="1994030"/>
            <a:ext cx="853348" cy="3773892"/>
          </a:xfrm>
          <a:prstGeom prst="downArrow">
            <a:avLst>
              <a:gd name="adj1" fmla="val 50000"/>
              <a:gd name="adj2" fmla="val 42122"/>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角丸四角形 4"/>
          <p:cNvSpPr/>
          <p:nvPr/>
        </p:nvSpPr>
        <p:spPr>
          <a:xfrm>
            <a:off x="457199" y="2729310"/>
            <a:ext cx="8229600" cy="571202"/>
          </a:xfrm>
          <a:prstGeom prst="roundRect">
            <a:avLst/>
          </a:prstGeom>
          <a:solidFill>
            <a:srgbClr val="FF99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rPr>
              <a:t>大要素：回路</a:t>
            </a:r>
            <a:endParaRPr kumimoji="1" lang="ja-JP" altLang="en-US" sz="2800" dirty="0">
              <a:solidFill>
                <a:schemeClr val="tx1"/>
              </a:solidFill>
            </a:endParaRPr>
          </a:p>
        </p:txBody>
      </p:sp>
      <p:sp>
        <p:nvSpPr>
          <p:cNvPr id="2" name="タイトル 1"/>
          <p:cNvSpPr>
            <a:spLocks noGrp="1"/>
          </p:cNvSpPr>
          <p:nvPr>
            <p:ph type="title"/>
          </p:nvPr>
        </p:nvSpPr>
        <p:spPr/>
        <p:txBody>
          <a:bodyPr/>
          <a:lstStyle/>
          <a:p>
            <a:r>
              <a:rPr kumimoji="1" lang="ja-JP" altLang="en-US" b="1" dirty="0" smtClean="0">
                <a:latin typeface="メイリオ" panose="020B0604030504040204" pitchFamily="50" charset="-128"/>
                <a:ea typeface="メイリオ" panose="020B0604030504040204" pitchFamily="50" charset="-128"/>
              </a:rPr>
              <a:t>日報の抽出方法</a:t>
            </a:r>
            <a:endParaRPr kumimoji="1" lang="ja-JP" altLang="en-US" b="1" dirty="0">
              <a:latin typeface="メイリオ" panose="020B0604030504040204" pitchFamily="50" charset="-128"/>
              <a:ea typeface="メイリオ" panose="020B0604030504040204" pitchFamily="50" charset="-128"/>
            </a:endParaRPr>
          </a:p>
        </p:txBody>
      </p:sp>
      <p:sp>
        <p:nvSpPr>
          <p:cNvPr id="6" name="スライド番号プレースホルダー 5"/>
          <p:cNvSpPr>
            <a:spLocks noGrp="1"/>
          </p:cNvSpPr>
          <p:nvPr>
            <p:ph type="sldNum" sz="quarter" idx="12"/>
          </p:nvPr>
        </p:nvSpPr>
        <p:spPr/>
        <p:txBody>
          <a:bodyPr/>
          <a:lstStyle/>
          <a:p>
            <a:fld id="{65E7E851-3B91-4E65-8AF4-E9B52CDDCC00}" type="slidenum">
              <a:rPr kumimoji="1" lang="ja-JP" altLang="en-US" smtClean="0"/>
              <a:pPr/>
              <a:t>10</a:t>
            </a:fld>
            <a:endParaRPr kumimoji="1" lang="ja-JP" altLang="en-US" dirty="0"/>
          </a:p>
        </p:txBody>
      </p:sp>
      <p:sp>
        <p:nvSpPr>
          <p:cNvPr id="3" name="角丸四角形 2"/>
          <p:cNvSpPr/>
          <p:nvPr/>
        </p:nvSpPr>
        <p:spPr>
          <a:xfrm>
            <a:off x="457200" y="1417638"/>
            <a:ext cx="8229600" cy="859234"/>
          </a:xfrm>
          <a:prstGeom prst="roundRect">
            <a:avLst/>
          </a:prstGeom>
          <a:solidFill>
            <a:srgbClr val="FF99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mn-ea"/>
              </a:rPr>
              <a:t>内容：</a:t>
            </a:r>
            <a:r>
              <a:rPr lang="en-US" altLang="ja-JP" sz="2800" dirty="0" smtClean="0">
                <a:solidFill>
                  <a:schemeClr val="tx1"/>
                </a:solidFill>
              </a:rPr>
              <a:t>DCDC</a:t>
            </a:r>
            <a:r>
              <a:rPr lang="ja-JP" altLang="en-US" sz="2800" dirty="0">
                <a:solidFill>
                  <a:schemeClr val="tx1"/>
                </a:solidFill>
                <a:latin typeface="+mn-ea"/>
              </a:rPr>
              <a:t>の新しい基板に追加で</a:t>
            </a:r>
            <a:r>
              <a:rPr lang="ja-JP" altLang="en-US" sz="2800" dirty="0" smtClean="0">
                <a:solidFill>
                  <a:schemeClr val="tx1"/>
                </a:solidFill>
                <a:latin typeface="+mn-ea"/>
              </a:rPr>
              <a:t>基板</a:t>
            </a:r>
            <a:r>
              <a:rPr lang="ja-JP" altLang="en-US" sz="2800" dirty="0">
                <a:solidFill>
                  <a:schemeClr val="tx1"/>
                </a:solidFill>
                <a:latin typeface="+mn-ea"/>
              </a:rPr>
              <a:t>の</a:t>
            </a:r>
            <a:endParaRPr lang="en-US" altLang="ja-JP" sz="2800" dirty="0" smtClean="0">
              <a:solidFill>
                <a:schemeClr val="tx1"/>
              </a:solidFill>
              <a:latin typeface="+mn-ea"/>
            </a:endParaRPr>
          </a:p>
          <a:p>
            <a:pPr algn="ctr"/>
            <a:r>
              <a:rPr lang="ja-JP" altLang="en-US" sz="2800" dirty="0" smtClean="0">
                <a:solidFill>
                  <a:schemeClr val="tx1"/>
                </a:solidFill>
                <a:latin typeface="+mn-ea"/>
              </a:rPr>
              <a:t>作成が必要</a:t>
            </a:r>
            <a:r>
              <a:rPr lang="ja-JP" altLang="en-US" sz="2800" dirty="0">
                <a:solidFill>
                  <a:schemeClr val="tx1"/>
                </a:solidFill>
                <a:latin typeface="+mn-ea"/>
              </a:rPr>
              <a:t>だ</a:t>
            </a:r>
            <a:endParaRPr kumimoji="1" lang="ja-JP" altLang="en-US" sz="2800" dirty="0">
              <a:solidFill>
                <a:schemeClr val="tx1"/>
              </a:solidFill>
              <a:latin typeface="+mn-ea"/>
            </a:endParaRPr>
          </a:p>
        </p:txBody>
      </p:sp>
      <p:sp>
        <p:nvSpPr>
          <p:cNvPr id="7" name="角丸四角形 6"/>
          <p:cNvSpPr/>
          <p:nvPr/>
        </p:nvSpPr>
        <p:spPr>
          <a:xfrm>
            <a:off x="444205" y="3736796"/>
            <a:ext cx="8242593" cy="571202"/>
          </a:xfrm>
          <a:prstGeom prst="roundRect">
            <a:avLst/>
          </a:prstGeom>
          <a:solidFill>
            <a:srgbClr val="FF99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rPr>
              <a:t>中要素：基板　</a:t>
            </a:r>
            <a:endParaRPr kumimoji="1" lang="ja-JP" altLang="en-US" sz="2800" dirty="0">
              <a:solidFill>
                <a:schemeClr val="tx1"/>
              </a:solidFill>
            </a:endParaRPr>
          </a:p>
        </p:txBody>
      </p:sp>
      <p:sp>
        <p:nvSpPr>
          <p:cNvPr id="8" name="角丸四角形 7"/>
          <p:cNvSpPr/>
          <p:nvPr/>
        </p:nvSpPr>
        <p:spPr>
          <a:xfrm>
            <a:off x="457199" y="4760436"/>
            <a:ext cx="8229599" cy="562685"/>
          </a:xfrm>
          <a:prstGeom prst="roundRect">
            <a:avLst/>
          </a:prstGeom>
          <a:solidFill>
            <a:srgbClr val="FF99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rPr>
              <a:t>小要素：作成</a:t>
            </a:r>
            <a:endParaRPr kumimoji="1" lang="ja-JP" altLang="en-US" sz="2800" dirty="0">
              <a:solidFill>
                <a:schemeClr val="tx1"/>
              </a:solidFill>
            </a:endParaRPr>
          </a:p>
        </p:txBody>
      </p:sp>
      <p:sp>
        <p:nvSpPr>
          <p:cNvPr id="9" name="角丸四角形 8"/>
          <p:cNvSpPr/>
          <p:nvPr/>
        </p:nvSpPr>
        <p:spPr>
          <a:xfrm>
            <a:off x="457199" y="5767922"/>
            <a:ext cx="8242594" cy="571202"/>
          </a:xfrm>
          <a:prstGeom prst="roundRect">
            <a:avLst/>
          </a:prstGeom>
          <a:solidFill>
            <a:srgbClr val="FF99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rPr>
              <a:t>新たに知ったこと・できたこと・問題点：問題点</a:t>
            </a:r>
            <a:endParaRPr kumimoji="1" lang="ja-JP" altLang="en-US" sz="2800" dirty="0">
              <a:solidFill>
                <a:schemeClr val="tx1"/>
              </a:solidFill>
            </a:endParaRPr>
          </a:p>
        </p:txBody>
      </p:sp>
    </p:spTree>
    <p:extLst>
      <p:ext uri="{BB962C8B-B14F-4D97-AF65-F5344CB8AC3E}">
        <p14:creationId xmlns:p14="http://schemas.microsoft.com/office/powerpoint/2010/main" val="1279152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latin typeface="メイリオ" panose="020B0604030504040204" pitchFamily="50" charset="-128"/>
                <a:ea typeface="メイリオ" panose="020B0604030504040204" pitchFamily="50" charset="-128"/>
              </a:rPr>
              <a:t>様々</a:t>
            </a:r>
            <a:r>
              <a:rPr lang="ja-JP" altLang="en-US" smtClean="0">
                <a:latin typeface="メイリオ" panose="020B0604030504040204" pitchFamily="50" charset="-128"/>
                <a:ea typeface="メイリオ" panose="020B0604030504040204" pitchFamily="50" charset="-128"/>
              </a:rPr>
              <a:t>なテキストマイニング</a:t>
            </a:r>
            <a:endParaRPr kumimoji="1" lang="ja-JP" altLang="en-US" b="1"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17638"/>
            <a:ext cx="3700692" cy="2646344"/>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096973"/>
            <a:ext cx="3700692" cy="2625397"/>
          </a:xfrm>
          <a:prstGeom prst="rect">
            <a:avLst/>
          </a:prstGeom>
        </p:spPr>
      </p:pic>
      <p:sp>
        <p:nvSpPr>
          <p:cNvPr id="10" name="スライド番号プレースホルダー 9"/>
          <p:cNvSpPr>
            <a:spLocks noGrp="1"/>
          </p:cNvSpPr>
          <p:nvPr>
            <p:ph type="sldNum" sz="quarter" idx="12"/>
          </p:nvPr>
        </p:nvSpPr>
        <p:spPr/>
        <p:txBody>
          <a:bodyPr/>
          <a:lstStyle/>
          <a:p>
            <a:fld id="{65E7E851-3B91-4E65-8AF4-E9B52CDDCC00}" type="slidenum">
              <a:rPr kumimoji="1" lang="ja-JP" altLang="en-US" smtClean="0"/>
              <a:pPr/>
              <a:t>11</a:t>
            </a:fld>
            <a:endParaRPr kumimoji="1" lang="ja-JP" altLang="en-US" dirty="0"/>
          </a:p>
        </p:txBody>
      </p:sp>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1292" y="2011172"/>
            <a:ext cx="4743815" cy="4171602"/>
          </a:xfrm>
          <a:prstGeom prst="rect">
            <a:avLst/>
          </a:prstGeom>
        </p:spPr>
      </p:pic>
    </p:spTree>
    <p:extLst>
      <p:ext uri="{BB962C8B-B14F-4D97-AF65-F5344CB8AC3E}">
        <p14:creationId xmlns:p14="http://schemas.microsoft.com/office/powerpoint/2010/main" val="12446481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t>スコアとは</a:t>
            </a:r>
            <a:endParaRPr kumimoji="1" lang="ja-JP" altLang="en-US" b="1" dirty="0"/>
          </a:p>
        </p:txBody>
      </p:sp>
      <p:sp>
        <p:nvSpPr>
          <p:cNvPr id="4" name="スライド番号プレースホルダー 3"/>
          <p:cNvSpPr>
            <a:spLocks noGrp="1"/>
          </p:cNvSpPr>
          <p:nvPr>
            <p:ph type="sldNum" sz="quarter" idx="12"/>
          </p:nvPr>
        </p:nvSpPr>
        <p:spPr/>
        <p:txBody>
          <a:bodyPr/>
          <a:lstStyle/>
          <a:p>
            <a:fld id="{65E7E851-3B91-4E65-8AF4-E9B52CDDCC00}" type="slidenum">
              <a:rPr kumimoji="1" lang="ja-JP" altLang="en-US" smtClean="0"/>
              <a:pPr/>
              <a:t>12</a:t>
            </a:fld>
            <a:endParaRPr kumimoji="1" lang="ja-JP" altLang="en-US" dirty="0"/>
          </a:p>
        </p:txBody>
      </p:sp>
      <p:sp>
        <p:nvSpPr>
          <p:cNvPr id="5" name="角丸四角形 4"/>
          <p:cNvSpPr/>
          <p:nvPr/>
        </p:nvSpPr>
        <p:spPr>
          <a:xfrm>
            <a:off x="457197" y="1972393"/>
            <a:ext cx="3970784" cy="1584177"/>
          </a:xfrm>
          <a:prstGeom prst="roundRect">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chemeClr val="tx1"/>
                </a:solidFill>
                <a:latin typeface="+mn-ea"/>
              </a:rPr>
              <a:t>モータ</a:t>
            </a:r>
            <a:endParaRPr lang="en-US" altLang="ja-JP" sz="2800" b="1" dirty="0">
              <a:solidFill>
                <a:schemeClr val="tx1"/>
              </a:solidFill>
              <a:latin typeface="+mn-ea"/>
            </a:endParaRPr>
          </a:p>
          <a:p>
            <a:pPr algn="ctr"/>
            <a:r>
              <a:rPr lang="ja-JP" altLang="en-US" sz="2800" b="1" dirty="0">
                <a:solidFill>
                  <a:schemeClr val="tx1"/>
                </a:solidFill>
                <a:latin typeface="+mn-ea"/>
              </a:rPr>
              <a:t>部品</a:t>
            </a:r>
            <a:endParaRPr lang="en-US" altLang="ja-JP" sz="2800" b="1" dirty="0">
              <a:solidFill>
                <a:schemeClr val="tx1"/>
              </a:solidFill>
              <a:latin typeface="+mn-ea"/>
            </a:endParaRPr>
          </a:p>
        </p:txBody>
      </p:sp>
      <p:sp>
        <p:nvSpPr>
          <p:cNvPr id="6" name="角丸四角形 5"/>
          <p:cNvSpPr/>
          <p:nvPr/>
        </p:nvSpPr>
        <p:spPr>
          <a:xfrm>
            <a:off x="4716015" y="1972393"/>
            <a:ext cx="3970785" cy="1584177"/>
          </a:xfrm>
          <a:prstGeom prst="roundRect">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solidFill>
                  <a:schemeClr val="tx1"/>
                </a:solidFill>
              </a:rPr>
              <a:t>思う</a:t>
            </a:r>
            <a:endParaRPr lang="en-US" altLang="ja-JP" sz="2800" b="1" dirty="0">
              <a:solidFill>
                <a:schemeClr val="tx1"/>
              </a:solidFill>
            </a:endParaRPr>
          </a:p>
          <a:p>
            <a:pPr algn="ctr"/>
            <a:r>
              <a:rPr lang="ja-JP" altLang="en-US" sz="2800" b="1" dirty="0" smtClean="0">
                <a:solidFill>
                  <a:schemeClr val="tx1"/>
                </a:solidFill>
              </a:rPr>
              <a:t>言う</a:t>
            </a:r>
            <a:endParaRPr lang="en-US" altLang="ja-JP" sz="2800" b="1" dirty="0">
              <a:solidFill>
                <a:schemeClr val="tx1"/>
              </a:solidFill>
            </a:endParaRPr>
          </a:p>
        </p:txBody>
      </p:sp>
      <p:sp>
        <p:nvSpPr>
          <p:cNvPr id="3" name="テキスト ボックス 2"/>
          <p:cNvSpPr txBox="1"/>
          <p:nvPr/>
        </p:nvSpPr>
        <p:spPr>
          <a:xfrm>
            <a:off x="1888591" y="1428109"/>
            <a:ext cx="1107997" cy="646331"/>
          </a:xfrm>
          <a:prstGeom prst="rect">
            <a:avLst/>
          </a:prstGeom>
          <a:noFill/>
        </p:spPr>
        <p:txBody>
          <a:bodyPr wrap="none" rtlCol="0">
            <a:spAutoFit/>
          </a:bodyPr>
          <a:lstStyle/>
          <a:p>
            <a:pPr algn="ctr"/>
            <a:r>
              <a:rPr lang="ja-JP" altLang="en-US" sz="3600" b="1" dirty="0"/>
              <a:t>高い</a:t>
            </a:r>
            <a:endParaRPr lang="en-US" altLang="ja-JP" sz="3600" b="1" dirty="0"/>
          </a:p>
        </p:txBody>
      </p:sp>
      <p:sp>
        <p:nvSpPr>
          <p:cNvPr id="8" name="テキスト ボックス 7"/>
          <p:cNvSpPr txBox="1"/>
          <p:nvPr/>
        </p:nvSpPr>
        <p:spPr>
          <a:xfrm>
            <a:off x="6122220" y="1417638"/>
            <a:ext cx="1107996" cy="923330"/>
          </a:xfrm>
          <a:prstGeom prst="rect">
            <a:avLst/>
          </a:prstGeom>
          <a:noFill/>
        </p:spPr>
        <p:txBody>
          <a:bodyPr wrap="none" rtlCol="0">
            <a:spAutoFit/>
          </a:bodyPr>
          <a:lstStyle/>
          <a:p>
            <a:r>
              <a:rPr lang="ja-JP" altLang="en-US" sz="3600" b="1" dirty="0">
                <a:latin typeface="+mn-ea"/>
              </a:rPr>
              <a:t>低い</a:t>
            </a:r>
            <a:endParaRPr lang="en-US" altLang="ja-JP" sz="3600" b="1" dirty="0">
              <a:latin typeface="+mn-ea"/>
            </a:endParaRPr>
          </a:p>
          <a:p>
            <a:endParaRPr kumimoji="1" lang="ja-JP" altLang="en-US" dirty="0"/>
          </a:p>
        </p:txBody>
      </p:sp>
      <mc:AlternateContent xmlns:mc="http://schemas.openxmlformats.org/markup-compatibility/2006">
        <mc:Choice xmlns:a14="http://schemas.microsoft.com/office/drawing/2010/main" Requires="a14">
          <p:sp>
            <p:nvSpPr>
              <p:cNvPr id="7" name="テキスト ボックス 6"/>
              <p:cNvSpPr txBox="1"/>
              <p:nvPr/>
            </p:nvSpPr>
            <p:spPr>
              <a:xfrm>
                <a:off x="758474" y="3839244"/>
                <a:ext cx="7060459" cy="2598404"/>
              </a:xfrm>
              <a:prstGeom prst="rect">
                <a:avLst/>
              </a:prstGeom>
              <a:noFill/>
            </p:spPr>
            <p:txBody>
              <a:bodyPr wrap="none" rtlCol="0">
                <a:spAutoFit/>
              </a:bodyPr>
              <a:lstStyle/>
              <a:p>
                <a:r>
                  <a:rPr lang="ja-JP" altLang="en-US" sz="2800" dirty="0" smtClean="0"/>
                  <a:t>統計処理の</a:t>
                </a:r>
                <a:r>
                  <a:rPr lang="en-US" altLang="ja-JP" sz="2800" dirty="0" smtClean="0"/>
                  <a:t>TF-IDF</a:t>
                </a:r>
                <a:r>
                  <a:rPr lang="ja-JP" altLang="en-US" sz="2800" dirty="0" smtClean="0"/>
                  <a:t>法</a:t>
                </a:r>
                <a:endParaRPr lang="en-US" altLang="ja-JP" sz="2800" dirty="0" smtClean="0"/>
              </a:p>
              <a:p>
                <a:endParaRPr lang="en-US" altLang="ja-JP" sz="2800" dirty="0" smtClean="0"/>
              </a:p>
              <a:p>
                <a:r>
                  <a:rPr lang="ja-JP" altLang="en-US" sz="2800" dirty="0" smtClean="0"/>
                  <a:t>出現頻度</a:t>
                </a:r>
                <a:r>
                  <a:rPr lang="en-US" altLang="ja-JP" sz="2800" dirty="0" smtClean="0"/>
                  <a:t>=</a:t>
                </a:r>
                <a14:m>
                  <m:oMath xmlns:m="http://schemas.openxmlformats.org/officeDocument/2006/math">
                    <m:f>
                      <m:fPr>
                        <m:ctrlPr>
                          <a:rPr lang="en-US" altLang="ja-JP" sz="2800" i="1" smtClean="0">
                            <a:latin typeface="Cambria Math" panose="02040503050406030204" pitchFamily="18" charset="0"/>
                          </a:rPr>
                        </m:ctrlPr>
                      </m:fPr>
                      <m:num>
                        <m:r>
                          <a:rPr lang="ja-JP" altLang="en-US" sz="2800" i="1">
                            <a:latin typeface="Cambria Math" panose="02040503050406030204" pitchFamily="18" charset="0"/>
                          </a:rPr>
                          <m:t>注目する単語</m:t>
                        </m:r>
                        <m:r>
                          <a:rPr lang="ja-JP" altLang="en-US" sz="2800" i="1" smtClean="0">
                            <a:latin typeface="Cambria Math" panose="02040503050406030204" pitchFamily="18" charset="0"/>
                          </a:rPr>
                          <m:t>の</m:t>
                        </m:r>
                        <m:r>
                          <a:rPr lang="ja-JP" altLang="en-US" sz="2800" i="1">
                            <a:latin typeface="Cambria Math" panose="02040503050406030204" pitchFamily="18" charset="0"/>
                          </a:rPr>
                          <m:t>総数</m:t>
                        </m:r>
                      </m:num>
                      <m:den>
                        <m:r>
                          <m:rPr>
                            <m:nor/>
                          </m:rPr>
                          <a:rPr lang="ja-JP" altLang="en-US" sz="2800" dirty="0"/>
                          <m:t>総単語数</m:t>
                        </m:r>
                      </m:den>
                    </m:f>
                  </m:oMath>
                </a14:m>
                <a:endParaRPr lang="en-US" altLang="ja-JP" sz="2800" dirty="0" smtClean="0"/>
              </a:p>
              <a:p>
                <a:r>
                  <a:rPr lang="ja-JP" altLang="en-US" sz="2800" dirty="0" smtClean="0"/>
                  <a:t>スコア</a:t>
                </a:r>
                <a:r>
                  <a:rPr lang="en-US" altLang="ja-JP" sz="2800" dirty="0" smtClean="0"/>
                  <a:t>=</a:t>
                </a:r>
                <a14:m>
                  <m:oMath xmlns:m="http://schemas.openxmlformats.org/officeDocument/2006/math">
                    <m:func>
                      <m:funcPr>
                        <m:ctrlPr>
                          <a:rPr lang="en-US" altLang="ja-JP" sz="2800" i="1" smtClean="0">
                            <a:latin typeface="Cambria Math" panose="02040503050406030204" pitchFamily="18" charset="0"/>
                          </a:rPr>
                        </m:ctrlPr>
                      </m:funcPr>
                      <m:fName>
                        <m:r>
                          <m:rPr>
                            <m:sty m:val="p"/>
                          </m:rPr>
                          <a:rPr lang="en-US" altLang="ja-JP" sz="2800" i="0" smtClean="0">
                            <a:latin typeface="Cambria Math" panose="02040503050406030204" pitchFamily="18" charset="0"/>
                          </a:rPr>
                          <m:t>log</m:t>
                        </m:r>
                      </m:fName>
                      <m:e>
                        <m:f>
                          <m:fPr>
                            <m:ctrlPr>
                              <a:rPr lang="en-US" altLang="ja-JP" sz="2800" i="1" smtClean="0">
                                <a:latin typeface="Cambria Math" panose="02040503050406030204" pitchFamily="18" charset="0"/>
                              </a:rPr>
                            </m:ctrlPr>
                          </m:fPr>
                          <m:num>
                            <m:r>
                              <a:rPr lang="ja-JP" altLang="en-US" sz="2800" i="1">
                                <a:latin typeface="Cambria Math" panose="02040503050406030204" pitchFamily="18" charset="0"/>
                              </a:rPr>
                              <m:t>総</m:t>
                            </m:r>
                            <m:r>
                              <a:rPr lang="ja-JP" altLang="en-US" sz="2800" i="1" smtClean="0">
                                <a:latin typeface="Cambria Math" panose="02040503050406030204" pitchFamily="18" charset="0"/>
                              </a:rPr>
                              <m:t>文章数</m:t>
                            </m:r>
                          </m:num>
                          <m:den>
                            <m:r>
                              <a:rPr lang="ja-JP" altLang="en-US" sz="2800" i="1">
                                <a:latin typeface="Cambria Math" panose="02040503050406030204" pitchFamily="18" charset="0"/>
                              </a:rPr>
                              <m:t>注目する</m:t>
                            </m:r>
                            <m:r>
                              <a:rPr lang="ja-JP" altLang="en-US" sz="2800" i="1" smtClean="0">
                                <a:latin typeface="Cambria Math" panose="02040503050406030204" pitchFamily="18" charset="0"/>
                              </a:rPr>
                              <m:t>単語</m:t>
                            </m:r>
                            <m:r>
                              <a:rPr lang="ja-JP" altLang="en-US" sz="2800" i="1">
                                <a:latin typeface="Cambria Math" panose="02040503050406030204" pitchFamily="18" charset="0"/>
                              </a:rPr>
                              <m:t>が</m:t>
                            </m:r>
                            <m:r>
                              <a:rPr lang="ja-JP" altLang="en-US" sz="2800" i="1" smtClean="0">
                                <a:latin typeface="Cambria Math" panose="02040503050406030204" pitchFamily="18" charset="0"/>
                              </a:rPr>
                              <m:t>含まれる</m:t>
                            </m:r>
                            <m:r>
                              <a:rPr lang="ja-JP" altLang="en-US" sz="2800" i="1">
                                <a:latin typeface="Cambria Math" panose="02040503050406030204" pitchFamily="18" charset="0"/>
                              </a:rPr>
                              <m:t>文章数</m:t>
                            </m:r>
                          </m:den>
                        </m:f>
                      </m:e>
                    </m:func>
                  </m:oMath>
                </a14:m>
                <a:endParaRPr lang="en-US" altLang="ja-JP" sz="2800" dirty="0" smtClean="0"/>
              </a:p>
            </p:txBody>
          </p:sp>
        </mc:Choice>
        <mc:Fallback>
          <p:sp>
            <p:nvSpPr>
              <p:cNvPr id="7" name="テキスト ボックス 6"/>
              <p:cNvSpPr txBox="1">
                <a:spLocks noRot="1" noChangeAspect="1" noMove="1" noResize="1" noEditPoints="1" noAdjustHandles="1" noChangeArrowheads="1" noChangeShapeType="1" noTextEdit="1"/>
              </p:cNvSpPr>
              <p:nvPr/>
            </p:nvSpPr>
            <p:spPr>
              <a:xfrm>
                <a:off x="758474" y="3839244"/>
                <a:ext cx="7060459" cy="2598404"/>
              </a:xfrm>
              <a:prstGeom prst="rect">
                <a:avLst/>
              </a:prstGeom>
              <a:blipFill rotWithShape="0">
                <a:blip r:embed="rId3"/>
                <a:stretch>
                  <a:fillRect l="-1726" t="-3991" b="-70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859141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smtClean="0">
                <a:latin typeface="メイリオ" panose="020B0604030504040204" pitchFamily="50" charset="-128"/>
                <a:ea typeface="メイリオ" panose="020B0604030504040204" pitchFamily="50" charset="-128"/>
              </a:rPr>
              <a:t>データ</a:t>
            </a:r>
            <a:r>
              <a:rPr lang="ja-JP" altLang="en-US" b="1" smtClean="0">
                <a:latin typeface="メイリオ" panose="020B0604030504040204" pitchFamily="50" charset="-128"/>
                <a:ea typeface="メイリオ" panose="020B0604030504040204" pitchFamily="50" charset="-128"/>
              </a:rPr>
              <a:t>の分析の流れ</a:t>
            </a:r>
            <a:endParaRPr kumimoji="1" lang="ja-JP" altLang="en-US" b="1" dirty="0">
              <a:latin typeface="メイリオ" panose="020B0604030504040204" pitchFamily="50" charset="-128"/>
              <a:ea typeface="メイリオ" panose="020B0604030504040204" pitchFamily="50" charset="-128"/>
            </a:endParaRPr>
          </a:p>
        </p:txBody>
      </p:sp>
      <p:sp>
        <p:nvSpPr>
          <p:cNvPr id="7" name="スライド番号プレースホルダー 6"/>
          <p:cNvSpPr>
            <a:spLocks noGrp="1"/>
          </p:cNvSpPr>
          <p:nvPr>
            <p:ph type="sldNum" sz="quarter" idx="12"/>
          </p:nvPr>
        </p:nvSpPr>
        <p:spPr/>
        <p:txBody>
          <a:bodyPr/>
          <a:lstStyle/>
          <a:p>
            <a:fld id="{65E7E851-3B91-4E65-8AF4-E9B52CDDCC00}" type="slidenum">
              <a:rPr kumimoji="1" lang="ja-JP" altLang="en-US" smtClean="0"/>
              <a:pPr/>
              <a:t>13</a:t>
            </a:fld>
            <a:endParaRPr kumimoji="1" lang="ja-JP" altLang="en-US" dirty="0"/>
          </a:p>
        </p:txBody>
      </p:sp>
      <p:sp>
        <p:nvSpPr>
          <p:cNvPr id="3" name="コンテンツ プレースホルダー 2"/>
          <p:cNvSpPr>
            <a:spLocks noGrp="1"/>
          </p:cNvSpPr>
          <p:nvPr>
            <p:ph idx="1"/>
          </p:nvPr>
        </p:nvSpPr>
        <p:spPr>
          <a:xfrm>
            <a:off x="454248" y="1416881"/>
            <a:ext cx="8229600" cy="4525963"/>
          </a:xfrm>
        </p:spPr>
        <p:txBody>
          <a:bodyPr/>
          <a:lstStyle/>
          <a:p>
            <a:pPr marL="0" indent="0">
              <a:buNone/>
            </a:pPr>
            <a:endParaRPr lang="en-US" altLang="ja-JP" dirty="0"/>
          </a:p>
          <a:p>
            <a:pPr marL="0" indent="0">
              <a:buNone/>
            </a:pPr>
            <a:endParaRPr kumimoji="1" lang="ja-JP" altLang="en-US" dirty="0"/>
          </a:p>
        </p:txBody>
      </p:sp>
      <p:sp>
        <p:nvSpPr>
          <p:cNvPr id="8" name="下矢印 7"/>
          <p:cNvSpPr/>
          <p:nvPr/>
        </p:nvSpPr>
        <p:spPr>
          <a:xfrm>
            <a:off x="3861434" y="2348881"/>
            <a:ext cx="1415228" cy="2688929"/>
          </a:xfrm>
          <a:prstGeom prst="downArrow">
            <a:avLst>
              <a:gd name="adj1" fmla="val 50000"/>
              <a:gd name="adj2" fmla="val 36698"/>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角丸四角形 3"/>
          <p:cNvSpPr/>
          <p:nvPr/>
        </p:nvSpPr>
        <p:spPr>
          <a:xfrm>
            <a:off x="1170206" y="1369133"/>
            <a:ext cx="6794732" cy="1190748"/>
          </a:xfrm>
          <a:prstGeom prst="roundRect">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Excel</a:t>
            </a:r>
            <a:r>
              <a:rPr lang="ja-JP" altLang="en-US" sz="2800" dirty="0">
                <a:solidFill>
                  <a:schemeClr val="tx1"/>
                </a:solidFill>
              </a:rPr>
              <a:t>に入れた日報の</a:t>
            </a:r>
            <a:r>
              <a:rPr lang="ja-JP" altLang="en-US" sz="2800" dirty="0" smtClean="0">
                <a:solidFill>
                  <a:schemeClr val="tx1"/>
                </a:solidFill>
              </a:rPr>
              <a:t>内容</a:t>
            </a:r>
            <a:endParaRPr lang="ja-JP" altLang="en-US" sz="2800" dirty="0">
              <a:solidFill>
                <a:schemeClr val="tx1"/>
              </a:solidFill>
            </a:endParaRPr>
          </a:p>
        </p:txBody>
      </p:sp>
      <p:sp>
        <p:nvSpPr>
          <p:cNvPr id="11" name="角丸四角形 10"/>
          <p:cNvSpPr/>
          <p:nvPr/>
        </p:nvSpPr>
        <p:spPr>
          <a:xfrm>
            <a:off x="1170206" y="3084839"/>
            <a:ext cx="6794732" cy="1190046"/>
          </a:xfrm>
          <a:prstGeom prst="roundRect">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テキストファイルに</a:t>
            </a:r>
            <a:r>
              <a:rPr lang="ja-JP" altLang="en-US" sz="2800" dirty="0" smtClean="0">
                <a:solidFill>
                  <a:schemeClr val="tx1"/>
                </a:solidFill>
              </a:rPr>
              <a:t>入力</a:t>
            </a:r>
            <a:endParaRPr lang="ja-JP" altLang="en-US" sz="2800" dirty="0">
              <a:solidFill>
                <a:schemeClr val="tx1"/>
              </a:solidFill>
            </a:endParaRPr>
          </a:p>
        </p:txBody>
      </p:sp>
      <p:sp>
        <p:nvSpPr>
          <p:cNvPr id="12" name="角丸四角形 11"/>
          <p:cNvSpPr/>
          <p:nvPr/>
        </p:nvSpPr>
        <p:spPr>
          <a:xfrm>
            <a:off x="1167254" y="5037810"/>
            <a:ext cx="6797684" cy="1164847"/>
          </a:xfrm>
          <a:prstGeom prst="roundRect">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err="1">
                <a:solidFill>
                  <a:schemeClr val="tx1"/>
                </a:solidFill>
              </a:rPr>
              <a:t>UserLocal</a:t>
            </a:r>
            <a:r>
              <a:rPr lang="ja-JP" altLang="en-US" sz="2800" dirty="0">
                <a:solidFill>
                  <a:schemeClr val="tx1"/>
                </a:solidFill>
              </a:rPr>
              <a:t>のテキスト</a:t>
            </a:r>
            <a:endParaRPr lang="en-US" altLang="ja-JP" sz="2800" dirty="0">
              <a:solidFill>
                <a:schemeClr val="tx1"/>
              </a:solidFill>
            </a:endParaRPr>
          </a:p>
          <a:p>
            <a:pPr algn="ctr"/>
            <a:r>
              <a:rPr lang="ja-JP" altLang="en-US" sz="2800" dirty="0">
                <a:solidFill>
                  <a:schemeClr val="tx1"/>
                </a:solidFill>
              </a:rPr>
              <a:t>マイニングに</a:t>
            </a:r>
            <a:r>
              <a:rPr lang="ja-JP" altLang="en-US" sz="2800" dirty="0" smtClean="0">
                <a:solidFill>
                  <a:schemeClr val="tx1"/>
                </a:solidFill>
              </a:rPr>
              <a:t>アップロード</a:t>
            </a:r>
            <a:endParaRPr lang="ja-JP" altLang="en-US" sz="2800" dirty="0">
              <a:solidFill>
                <a:schemeClr val="tx1"/>
              </a:solidFill>
            </a:endParaRPr>
          </a:p>
        </p:txBody>
      </p:sp>
    </p:spTree>
    <p:extLst>
      <p:ext uri="{BB962C8B-B14F-4D97-AF65-F5344CB8AC3E}">
        <p14:creationId xmlns:p14="http://schemas.microsoft.com/office/powerpoint/2010/main" val="26147010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a:latin typeface="メイリオ" panose="020B0604030504040204" pitchFamily="50" charset="-128"/>
                <a:ea typeface="メイリオ" panose="020B0604030504040204" pitchFamily="50" charset="-128"/>
              </a:rPr>
              <a:t>1</a:t>
            </a:r>
            <a:r>
              <a:rPr lang="ja-JP" altLang="en-US" b="1" smtClean="0">
                <a:latin typeface="メイリオ" panose="020B0604030504040204" pitchFamily="50" charset="-128"/>
                <a:ea typeface="メイリオ" panose="020B0604030504040204" pitchFamily="50" charset="-128"/>
              </a:rPr>
              <a:t>人分の</a:t>
            </a:r>
            <a:r>
              <a:rPr lang="en-US" altLang="ja-JP">
                <a:latin typeface="メイリオ" panose="020B0604030504040204" pitchFamily="50" charset="-128"/>
                <a:ea typeface="メイリオ" panose="020B0604030504040204" pitchFamily="50" charset="-128"/>
              </a:rPr>
              <a:t>4</a:t>
            </a:r>
            <a:r>
              <a:rPr lang="ja-JP" altLang="en-US" b="1" smtClean="0">
                <a:latin typeface="メイリオ" panose="020B0604030504040204" pitchFamily="50" charset="-128"/>
                <a:ea typeface="メイリオ" panose="020B0604030504040204" pitchFamily="50" charset="-128"/>
              </a:rPr>
              <a:t>月の</a:t>
            </a:r>
            <a:r>
              <a:rPr lang="ja-JP" altLang="en-US" b="1" dirty="0">
                <a:latin typeface="メイリオ" panose="020B0604030504040204" pitchFamily="50" charset="-128"/>
                <a:ea typeface="メイリオ" panose="020B0604030504040204" pitchFamily="50" charset="-128"/>
              </a:rPr>
              <a:t>データ</a:t>
            </a:r>
            <a:endParaRPr kumimoji="1" lang="ja-JP" altLang="en-US" b="1" dirty="0"/>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9702" y="1417638"/>
            <a:ext cx="7344596" cy="5059816"/>
          </a:xfrm>
        </p:spPr>
      </p:pic>
      <p:sp>
        <p:nvSpPr>
          <p:cNvPr id="6" name="スライド番号プレースホルダー 5"/>
          <p:cNvSpPr>
            <a:spLocks noGrp="1"/>
          </p:cNvSpPr>
          <p:nvPr>
            <p:ph type="sldNum" sz="quarter" idx="12"/>
          </p:nvPr>
        </p:nvSpPr>
        <p:spPr/>
        <p:txBody>
          <a:bodyPr/>
          <a:lstStyle/>
          <a:p>
            <a:fld id="{65E7E851-3B91-4E65-8AF4-E9B52CDDCC00}" type="slidenum">
              <a:rPr kumimoji="1" lang="ja-JP" altLang="en-US" smtClean="0"/>
              <a:pPr/>
              <a:t>14</a:t>
            </a:fld>
            <a:endParaRPr kumimoji="1" lang="ja-JP" altLang="en-US" dirty="0"/>
          </a:p>
        </p:txBody>
      </p:sp>
    </p:spTree>
    <p:extLst>
      <p:ext uri="{BB962C8B-B14F-4D97-AF65-F5344CB8AC3E}">
        <p14:creationId xmlns:p14="http://schemas.microsoft.com/office/powerpoint/2010/main" val="5609418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smtClean="0">
                <a:latin typeface="メイリオ" panose="020B0604030504040204" pitchFamily="50" charset="-128"/>
                <a:ea typeface="メイリオ" panose="020B0604030504040204" pitchFamily="50" charset="-128"/>
              </a:rPr>
              <a:t>8</a:t>
            </a:r>
            <a:r>
              <a:rPr kumimoji="1" lang="ja-JP" altLang="en-US" b="1" smtClean="0">
                <a:latin typeface="メイリオ" panose="020B0604030504040204" pitchFamily="50" charset="-128"/>
                <a:ea typeface="メイリオ" panose="020B0604030504040204" pitchFamily="50" charset="-128"/>
              </a:rPr>
              <a:t>人分の</a:t>
            </a:r>
            <a:r>
              <a:rPr kumimoji="1" lang="en-US" altLang="ja-JP" b="1" smtClean="0">
                <a:latin typeface="メイリオ" panose="020B0604030504040204" pitchFamily="50" charset="-128"/>
                <a:ea typeface="メイリオ" panose="020B0604030504040204" pitchFamily="50" charset="-128"/>
              </a:rPr>
              <a:t>4</a:t>
            </a:r>
            <a:r>
              <a:rPr kumimoji="1" lang="ja-JP" altLang="en-US" b="1" smtClean="0">
                <a:latin typeface="メイリオ" panose="020B0604030504040204" pitchFamily="50" charset="-128"/>
                <a:ea typeface="メイリオ" panose="020B0604030504040204" pitchFamily="50" charset="-128"/>
              </a:rPr>
              <a:t>月の</a:t>
            </a:r>
            <a:r>
              <a:rPr kumimoji="1" lang="ja-JP" altLang="en-US" b="1" dirty="0" smtClean="0">
                <a:latin typeface="メイリオ" panose="020B0604030504040204" pitchFamily="50" charset="-128"/>
                <a:ea typeface="メイリオ" panose="020B0604030504040204" pitchFamily="50" charset="-128"/>
              </a:rPr>
              <a:t>データ</a:t>
            </a:r>
            <a:endParaRPr kumimoji="1" lang="ja-JP" altLang="en-US" b="1" dirty="0">
              <a:latin typeface="メイリオ" panose="020B0604030504040204" pitchFamily="50" charset="-128"/>
              <a:ea typeface="メイリオ" panose="020B0604030504040204" pitchFamily="50" charset="-128"/>
            </a:endParaRPr>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1654" y="1407675"/>
            <a:ext cx="6960691" cy="5400000"/>
          </a:xfrm>
        </p:spPr>
      </p:pic>
      <p:sp>
        <p:nvSpPr>
          <p:cNvPr id="5" name="スライド番号プレースホルダー 4"/>
          <p:cNvSpPr>
            <a:spLocks noGrp="1"/>
          </p:cNvSpPr>
          <p:nvPr>
            <p:ph type="sldNum" sz="quarter" idx="12"/>
          </p:nvPr>
        </p:nvSpPr>
        <p:spPr/>
        <p:txBody>
          <a:bodyPr/>
          <a:lstStyle/>
          <a:p>
            <a:fld id="{65E7E851-3B91-4E65-8AF4-E9B52CDDCC00}" type="slidenum">
              <a:rPr kumimoji="1" lang="ja-JP" altLang="en-US" smtClean="0"/>
              <a:pPr/>
              <a:t>15</a:t>
            </a:fld>
            <a:endParaRPr kumimoji="1" lang="ja-JP" altLang="en-US" dirty="0"/>
          </a:p>
        </p:txBody>
      </p:sp>
    </p:spTree>
    <p:extLst>
      <p:ext uri="{BB962C8B-B14F-4D97-AF65-F5344CB8AC3E}">
        <p14:creationId xmlns:p14="http://schemas.microsoft.com/office/powerpoint/2010/main" val="5714256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smtClean="0"/>
              <a:t>8</a:t>
            </a:r>
            <a:r>
              <a:rPr kumimoji="1" lang="ja-JP" altLang="en-US" b="1" smtClean="0"/>
              <a:t>人分の</a:t>
            </a:r>
            <a:r>
              <a:rPr kumimoji="1" lang="en-US" altLang="ja-JP" b="1" smtClean="0"/>
              <a:t>4</a:t>
            </a:r>
            <a:r>
              <a:rPr kumimoji="1" lang="ja-JP" altLang="en-US" b="1" dirty="0" smtClean="0"/>
              <a:t>月のデータ</a:t>
            </a:r>
            <a:endParaRPr kumimoji="1" lang="ja-JP" altLang="en-US" b="1" dirty="0"/>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4915" y="1484784"/>
            <a:ext cx="4134169" cy="5296905"/>
          </a:xfrm>
        </p:spPr>
      </p:pic>
      <p:sp>
        <p:nvSpPr>
          <p:cNvPr id="4" name="スライド番号プレースホルダー 3"/>
          <p:cNvSpPr>
            <a:spLocks noGrp="1"/>
          </p:cNvSpPr>
          <p:nvPr>
            <p:ph type="sldNum" sz="quarter" idx="12"/>
          </p:nvPr>
        </p:nvSpPr>
        <p:spPr/>
        <p:txBody>
          <a:bodyPr/>
          <a:lstStyle/>
          <a:p>
            <a:fld id="{65E7E851-3B91-4E65-8AF4-E9B52CDDCC00}" type="slidenum">
              <a:rPr kumimoji="1" lang="ja-JP" altLang="en-US" smtClean="0"/>
              <a:pPr/>
              <a:t>16</a:t>
            </a:fld>
            <a:endParaRPr kumimoji="1" lang="ja-JP" altLang="en-US" dirty="0"/>
          </a:p>
        </p:txBody>
      </p:sp>
      <p:sp>
        <p:nvSpPr>
          <p:cNvPr id="3" name="テキスト ボックス 2"/>
          <p:cNvSpPr txBox="1"/>
          <p:nvPr/>
        </p:nvSpPr>
        <p:spPr>
          <a:xfrm>
            <a:off x="6192271" y="1916832"/>
            <a:ext cx="360040" cy="276999"/>
          </a:xfrm>
          <a:prstGeom prst="rect">
            <a:avLst/>
          </a:prstGeom>
          <a:solidFill>
            <a:srgbClr val="1E90FF"/>
          </a:solidFill>
        </p:spPr>
        <p:txBody>
          <a:bodyPr wrap="square" rtlCol="0">
            <a:spAutoFit/>
          </a:bodyPr>
          <a:lstStyle/>
          <a:p>
            <a:pPr algn="r"/>
            <a:r>
              <a:rPr kumimoji="1" lang="en-US" altLang="ja-JP" sz="1200" b="1" dirty="0" smtClean="0">
                <a:solidFill>
                  <a:schemeClr val="bg1"/>
                </a:solidFill>
              </a:rPr>
              <a:t>19</a:t>
            </a:r>
            <a:endParaRPr kumimoji="1" lang="ja-JP" altLang="en-US" sz="1200" b="1" dirty="0">
              <a:solidFill>
                <a:schemeClr val="bg1"/>
              </a:solidFill>
            </a:endParaRPr>
          </a:p>
        </p:txBody>
      </p:sp>
    </p:spTree>
    <p:extLst>
      <p:ext uri="{BB962C8B-B14F-4D97-AF65-F5344CB8AC3E}">
        <p14:creationId xmlns:p14="http://schemas.microsoft.com/office/powerpoint/2010/main" val="1159448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latin typeface="メイリオ" panose="020B0604030504040204" pitchFamily="50" charset="-128"/>
                <a:ea typeface="メイリオ" panose="020B0604030504040204" pitchFamily="50" charset="-128"/>
              </a:rPr>
              <a:t>5</a:t>
            </a:r>
            <a:r>
              <a:rPr kumimoji="1" lang="ja-JP" altLang="en-US" b="1" dirty="0" smtClean="0">
                <a:latin typeface="メイリオ" panose="020B0604030504040204" pitchFamily="50" charset="-128"/>
                <a:ea typeface="メイリオ" panose="020B0604030504040204" pitchFamily="50" charset="-128"/>
              </a:rPr>
              <a:t>月のデータ</a:t>
            </a:r>
            <a:endParaRPr kumimoji="1" lang="ja-JP" altLang="en-US" b="1" dirty="0">
              <a:latin typeface="メイリオ" panose="020B0604030504040204" pitchFamily="50" charset="-128"/>
              <a:ea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65E7E851-3B91-4E65-8AF4-E9B52CDDCC00}" type="slidenum">
              <a:rPr kumimoji="1" lang="ja-JP" altLang="en-US" smtClean="0"/>
              <a:pPr/>
              <a:t>17</a:t>
            </a:fld>
            <a:endParaRPr kumimoji="1" lang="ja-JP" altLang="en-US" dirty="0"/>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91264" y="1417638"/>
            <a:ext cx="4161472" cy="5303837"/>
          </a:xfrm>
        </p:spPr>
      </p:pic>
      <p:sp>
        <p:nvSpPr>
          <p:cNvPr id="3" name="正方形/長方形 2"/>
          <p:cNvSpPr/>
          <p:nvPr/>
        </p:nvSpPr>
        <p:spPr>
          <a:xfrm>
            <a:off x="6214701" y="1844824"/>
            <a:ext cx="353652" cy="216024"/>
          </a:xfrm>
          <a:prstGeom prst="rect">
            <a:avLst/>
          </a:prstGeom>
          <a:solidFill>
            <a:srgbClr val="1E90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smtClean="0">
                <a:solidFill>
                  <a:schemeClr val="bg1"/>
                </a:solidFill>
              </a:rPr>
              <a:t>19</a:t>
            </a:r>
            <a:endParaRPr kumimoji="1" lang="ja-JP" altLang="en-US" sz="1100" dirty="0" smtClean="0">
              <a:solidFill>
                <a:schemeClr val="bg1"/>
              </a:solidFill>
            </a:endParaRPr>
          </a:p>
        </p:txBody>
      </p:sp>
    </p:spTree>
    <p:extLst>
      <p:ext uri="{BB962C8B-B14F-4D97-AF65-F5344CB8AC3E}">
        <p14:creationId xmlns:p14="http://schemas.microsoft.com/office/powerpoint/2010/main" val="17952811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latin typeface="メイリオ" panose="020B0604030504040204" pitchFamily="50" charset="-128"/>
                <a:ea typeface="メイリオ" panose="020B0604030504040204" pitchFamily="50" charset="-128"/>
              </a:rPr>
              <a:t>4</a:t>
            </a:r>
            <a:r>
              <a:rPr lang="ja-JP" altLang="en-US" b="1" dirty="0" smtClean="0">
                <a:latin typeface="メイリオ" panose="020B0604030504040204" pitchFamily="50" charset="-128"/>
                <a:ea typeface="メイリオ" panose="020B0604030504040204" pitchFamily="50" charset="-128"/>
              </a:rPr>
              <a:t>月</a:t>
            </a:r>
            <a:r>
              <a:rPr lang="ja-JP" altLang="en-US" b="1" dirty="0">
                <a:latin typeface="メイリオ" panose="020B0604030504040204" pitchFamily="50" charset="-128"/>
                <a:ea typeface="メイリオ" panose="020B0604030504040204" pitchFamily="50" charset="-128"/>
              </a:rPr>
              <a:t>～</a:t>
            </a:r>
            <a:r>
              <a:rPr lang="en-US" altLang="ja-JP" b="1" dirty="0" smtClean="0">
                <a:latin typeface="メイリオ" panose="020B0604030504040204" pitchFamily="50" charset="-128"/>
                <a:ea typeface="メイリオ" panose="020B0604030504040204" pitchFamily="50" charset="-128"/>
              </a:rPr>
              <a:t>10</a:t>
            </a:r>
            <a:r>
              <a:rPr lang="ja-JP" altLang="en-US" b="1" dirty="0" smtClean="0">
                <a:latin typeface="メイリオ" panose="020B0604030504040204" pitchFamily="50" charset="-128"/>
                <a:ea typeface="メイリオ" panose="020B0604030504040204" pitchFamily="50" charset="-128"/>
              </a:rPr>
              <a:t>月までの</a:t>
            </a:r>
            <a:r>
              <a:rPr lang="ja-JP" altLang="en-US" b="1" dirty="0">
                <a:latin typeface="メイリオ" panose="020B0604030504040204" pitchFamily="50" charset="-128"/>
                <a:ea typeface="メイリオ" panose="020B0604030504040204" pitchFamily="50" charset="-128"/>
              </a:rPr>
              <a:t>データ</a:t>
            </a:r>
            <a:endParaRPr kumimoji="1" lang="ja-JP" altLang="en-US" dirty="0"/>
          </a:p>
        </p:txBody>
      </p:sp>
      <p:sp>
        <p:nvSpPr>
          <p:cNvPr id="4" name="スライド番号プレースホルダー 3"/>
          <p:cNvSpPr>
            <a:spLocks noGrp="1"/>
          </p:cNvSpPr>
          <p:nvPr>
            <p:ph type="sldNum" sz="quarter" idx="12"/>
          </p:nvPr>
        </p:nvSpPr>
        <p:spPr/>
        <p:txBody>
          <a:bodyPr/>
          <a:lstStyle/>
          <a:p>
            <a:fld id="{65E7E851-3B91-4E65-8AF4-E9B52CDDCC00}" type="slidenum">
              <a:rPr kumimoji="1" lang="ja-JP" altLang="en-US" smtClean="0"/>
              <a:pPr/>
              <a:t>18</a:t>
            </a:fld>
            <a:endParaRPr kumimoji="1" lang="ja-JP" altLang="en-US" dirty="0"/>
          </a:p>
        </p:txBody>
      </p:sp>
      <p:pic>
        <p:nvPicPr>
          <p:cNvPr id="7" name="コンテンツ プレースホルダー 6"/>
          <p:cNvPicPr>
            <a:picLocks noGrp="1" noChangeAspect="1"/>
          </p:cNvPicPr>
          <p:nvPr>
            <p:ph idx="1"/>
          </p:nvPr>
        </p:nvPicPr>
        <p:blipFill rotWithShape="1">
          <a:blip r:embed="rId3">
            <a:extLst>
              <a:ext uri="{28A0092B-C50C-407E-A947-70E740481C1C}">
                <a14:useLocalDpi xmlns:a14="http://schemas.microsoft.com/office/drawing/2010/main" val="0"/>
              </a:ext>
            </a:extLst>
          </a:blip>
          <a:srcRect l="1403" t="792" r="1401" b="1098"/>
          <a:stretch/>
        </p:blipFill>
        <p:spPr>
          <a:xfrm>
            <a:off x="2516949" y="1417638"/>
            <a:ext cx="4110101" cy="5303837"/>
          </a:xfrm>
        </p:spPr>
      </p:pic>
    </p:spTree>
    <p:extLst>
      <p:ext uri="{BB962C8B-B14F-4D97-AF65-F5344CB8AC3E}">
        <p14:creationId xmlns:p14="http://schemas.microsoft.com/office/powerpoint/2010/main" val="2814346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b="1" dirty="0" smtClean="0">
                <a:latin typeface="メイリオ" panose="020B0604030504040204" pitchFamily="50" charset="-128"/>
                <a:ea typeface="メイリオ" panose="020B0604030504040204" pitchFamily="50" charset="-128"/>
              </a:rPr>
              <a:t>4</a:t>
            </a:r>
            <a:r>
              <a:rPr kumimoji="1" lang="ja-JP" altLang="en-US" b="1" dirty="0" smtClean="0">
                <a:latin typeface="メイリオ" panose="020B0604030504040204" pitchFamily="50" charset="-128"/>
                <a:ea typeface="メイリオ" panose="020B0604030504040204" pitchFamily="50" charset="-128"/>
              </a:rPr>
              <a:t>月</a:t>
            </a:r>
            <a:r>
              <a:rPr lang="ja-JP" altLang="en-US" b="1" dirty="0">
                <a:latin typeface="メイリオ" panose="020B0604030504040204" pitchFamily="50" charset="-128"/>
                <a:ea typeface="メイリオ" panose="020B0604030504040204" pitchFamily="50" charset="-128"/>
              </a:rPr>
              <a:t>～</a:t>
            </a:r>
            <a:r>
              <a:rPr kumimoji="1" lang="en-US" altLang="ja-JP" b="1" dirty="0" smtClean="0">
                <a:latin typeface="メイリオ" panose="020B0604030504040204" pitchFamily="50" charset="-128"/>
                <a:ea typeface="メイリオ" panose="020B0604030504040204" pitchFamily="50" charset="-128"/>
              </a:rPr>
              <a:t>10</a:t>
            </a:r>
            <a:r>
              <a:rPr kumimoji="1" lang="ja-JP" altLang="en-US" b="1" dirty="0" smtClean="0">
                <a:latin typeface="メイリオ" panose="020B0604030504040204" pitchFamily="50" charset="-128"/>
                <a:ea typeface="メイリオ" panose="020B0604030504040204" pitchFamily="50" charset="-128"/>
              </a:rPr>
              <a:t>月までの</a:t>
            </a:r>
            <a:r>
              <a:rPr lang="ja-JP" altLang="en-US" b="1" dirty="0" smtClean="0">
                <a:latin typeface="メイリオ" panose="020B0604030504040204" pitchFamily="50" charset="-128"/>
                <a:ea typeface="メイリオ" panose="020B0604030504040204" pitchFamily="50" charset="-128"/>
              </a:rPr>
              <a:t>結</a:t>
            </a:r>
            <a:r>
              <a:rPr lang="ja-JP" altLang="en-US" dirty="0">
                <a:latin typeface="メイリオ" panose="020B0604030504040204" pitchFamily="50" charset="-128"/>
                <a:ea typeface="メイリオ" panose="020B0604030504040204" pitchFamily="50" charset="-128"/>
              </a:rPr>
              <a:t>果</a:t>
            </a:r>
            <a:endParaRPr kumimoji="1" lang="ja-JP" altLang="en-US" b="1" dirty="0">
              <a:latin typeface="メイリオ" panose="020B0604030504040204" pitchFamily="50" charset="-128"/>
              <a:ea typeface="メイリオ" panose="020B0604030504040204" pitchFamily="50" charset="-128"/>
            </a:endParaRPr>
          </a:p>
        </p:txBody>
      </p:sp>
      <p:sp>
        <p:nvSpPr>
          <p:cNvPr id="9" name="スライド番号プレースホルダー 8"/>
          <p:cNvSpPr>
            <a:spLocks noGrp="1"/>
          </p:cNvSpPr>
          <p:nvPr>
            <p:ph type="sldNum" sz="quarter" idx="12"/>
          </p:nvPr>
        </p:nvSpPr>
        <p:spPr/>
        <p:txBody>
          <a:bodyPr/>
          <a:lstStyle/>
          <a:p>
            <a:fld id="{65E7E851-3B91-4E65-8AF4-E9B52CDDCC00}" type="slidenum">
              <a:rPr kumimoji="1" lang="ja-JP" altLang="en-US" smtClean="0"/>
              <a:pPr/>
              <a:t>19</a:t>
            </a:fld>
            <a:endParaRPr kumimoji="1" lang="ja-JP" altLang="en-US" dirty="0"/>
          </a:p>
        </p:txBody>
      </p:sp>
      <p:pic>
        <p:nvPicPr>
          <p:cNvPr id="11" name="コンテンツ プレースホルダー 10"/>
          <p:cNvPicPr>
            <a:picLocks noGrp="1" noChangeAspect="1"/>
          </p:cNvPicPr>
          <p:nvPr>
            <p:ph idx="1"/>
          </p:nvPr>
        </p:nvPicPr>
        <p:blipFill rotWithShape="1">
          <a:blip r:embed="rId3">
            <a:extLst>
              <a:ext uri="{28A0092B-C50C-407E-A947-70E740481C1C}">
                <a14:useLocalDpi xmlns:a14="http://schemas.microsoft.com/office/drawing/2010/main" val="0"/>
              </a:ext>
            </a:extLst>
          </a:blip>
          <a:srcRect l="4680" t="3376" r="4052" b="37177"/>
          <a:stretch/>
        </p:blipFill>
        <p:spPr>
          <a:xfrm>
            <a:off x="1830227" y="1417638"/>
            <a:ext cx="5483546" cy="5186102"/>
          </a:xfrm>
        </p:spPr>
      </p:pic>
    </p:spTree>
    <p:extLst>
      <p:ext uri="{BB962C8B-B14F-4D97-AF65-F5344CB8AC3E}">
        <p14:creationId xmlns:p14="http://schemas.microsoft.com/office/powerpoint/2010/main" val="28985777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b="1" dirty="0" smtClean="0">
                <a:latin typeface="メイリオ" panose="020B0604030504040204" pitchFamily="50" charset="-128"/>
                <a:ea typeface="メイリオ" panose="020B0604030504040204" pitchFamily="50" charset="-128"/>
              </a:rPr>
              <a:t>研究の</a:t>
            </a:r>
            <a:r>
              <a:rPr lang="ja-JP" altLang="en-US" b="1" dirty="0" smtClean="0">
                <a:latin typeface="メイリオ" panose="020B0604030504040204" pitchFamily="50" charset="-128"/>
                <a:ea typeface="メイリオ" panose="020B0604030504040204" pitchFamily="50" charset="-128"/>
              </a:rPr>
              <a:t>背景</a:t>
            </a:r>
            <a:endParaRPr kumimoji="1" lang="ja-JP" altLang="en-US" b="1" dirty="0">
              <a:latin typeface="メイリオ" panose="020B0604030504040204" pitchFamily="50" charset="-128"/>
              <a:ea typeface="メイリオ" panose="020B0604030504040204" pitchFamily="50" charset="-128"/>
            </a:endParaRPr>
          </a:p>
        </p:txBody>
      </p:sp>
      <p:sp>
        <p:nvSpPr>
          <p:cNvPr id="5" name="角丸四角形 4"/>
          <p:cNvSpPr/>
          <p:nvPr/>
        </p:nvSpPr>
        <p:spPr>
          <a:xfrm>
            <a:off x="107504" y="2241283"/>
            <a:ext cx="3349373" cy="2619659"/>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solidFill>
                  <a:schemeClr val="tx1"/>
                </a:solidFill>
                <a:latin typeface="メイリオ" panose="020B0604030504040204" pitchFamily="50" charset="-128"/>
                <a:ea typeface="メイリオ" panose="020B0604030504040204" pitchFamily="50" charset="-128"/>
              </a:rPr>
              <a:t>地区大会</a:t>
            </a:r>
            <a:endParaRPr kumimoji="1" lang="en-US" altLang="ja-JP" sz="3200" dirty="0" smtClean="0">
              <a:solidFill>
                <a:schemeClr val="tx1"/>
              </a:solidFill>
              <a:latin typeface="メイリオ" panose="020B0604030504040204" pitchFamily="50" charset="-128"/>
              <a:ea typeface="メイリオ" panose="020B0604030504040204" pitchFamily="50" charset="-128"/>
            </a:endParaRPr>
          </a:p>
          <a:p>
            <a:pPr algn="ctr"/>
            <a:r>
              <a:rPr kumimoji="1" lang="ja-JP" altLang="en-US" sz="3200" dirty="0" smtClean="0">
                <a:solidFill>
                  <a:schemeClr val="tx1"/>
                </a:solidFill>
                <a:latin typeface="メイリオ" panose="020B0604030504040204" pitchFamily="50" charset="-128"/>
                <a:ea typeface="メイリオ" panose="020B0604030504040204" pitchFamily="50" charset="-128"/>
              </a:rPr>
              <a:t>一回戦負け</a:t>
            </a:r>
            <a:endParaRPr lang="en-US" altLang="ja-JP" sz="3200" dirty="0">
              <a:solidFill>
                <a:schemeClr val="tx1"/>
              </a:solidFill>
              <a:latin typeface="メイリオ" panose="020B0604030504040204" pitchFamily="50" charset="-128"/>
              <a:ea typeface="メイリオ" panose="020B0604030504040204" pitchFamily="50" charset="-128"/>
            </a:endParaRPr>
          </a:p>
        </p:txBody>
      </p:sp>
      <p:sp>
        <p:nvSpPr>
          <p:cNvPr id="7" name="右矢印 6"/>
          <p:cNvSpPr/>
          <p:nvPr/>
        </p:nvSpPr>
        <p:spPr>
          <a:xfrm>
            <a:off x="3725906" y="3308797"/>
            <a:ext cx="1692188" cy="484632"/>
          </a:xfrm>
          <a:prstGeom prst="rightArrow">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3456877" y="2724022"/>
            <a:ext cx="2230247" cy="584775"/>
          </a:xfrm>
          <a:prstGeom prst="rect">
            <a:avLst/>
          </a:prstGeom>
          <a:noFill/>
        </p:spPr>
        <p:txBody>
          <a:bodyPr wrap="square" rtlCol="0">
            <a:spAutoFit/>
          </a:bodyPr>
          <a:lstStyle/>
          <a:p>
            <a:pPr algn="ctr"/>
            <a:r>
              <a:rPr lang="ja-JP" altLang="en-US" sz="3200" dirty="0" smtClean="0">
                <a:latin typeface="メイリオ" panose="020B0604030504040204" pitchFamily="50" charset="-128"/>
                <a:ea typeface="メイリオ" panose="020B0604030504040204" pitchFamily="50" charset="-128"/>
              </a:rPr>
              <a:t>原因は何か</a:t>
            </a:r>
            <a:endParaRPr kumimoji="1" lang="ja-JP" altLang="en-US" sz="3200" dirty="0">
              <a:latin typeface="メイリオ" panose="020B0604030504040204" pitchFamily="50" charset="-128"/>
              <a:ea typeface="メイリオ" panose="020B0604030504040204" pitchFamily="50" charset="-128"/>
            </a:endParaRPr>
          </a:p>
        </p:txBody>
      </p:sp>
      <p:sp>
        <p:nvSpPr>
          <p:cNvPr id="9" name="角丸四角形 8"/>
          <p:cNvSpPr/>
          <p:nvPr/>
        </p:nvSpPr>
        <p:spPr>
          <a:xfrm>
            <a:off x="5687123" y="2241283"/>
            <a:ext cx="3349373" cy="2619659"/>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smtClean="0">
                <a:solidFill>
                  <a:schemeClr val="tx1"/>
                </a:solidFill>
                <a:latin typeface="メイリオ" panose="020B0604030504040204" pitchFamily="50" charset="-128"/>
                <a:ea typeface="メイリオ" panose="020B0604030504040204" pitchFamily="50" charset="-128"/>
              </a:rPr>
              <a:t>スケジュールのズレが原因なのではないか</a:t>
            </a:r>
            <a:endParaRPr lang="en-US" altLang="ja-JP" sz="3200" dirty="0" smtClean="0">
              <a:solidFill>
                <a:schemeClr val="tx1"/>
              </a:solidFill>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65E7E851-3B91-4E65-8AF4-E9B52CDDCC00}" type="slidenum">
              <a:rPr kumimoji="1" lang="ja-JP" altLang="en-US" smtClean="0"/>
              <a:pPr/>
              <a:t>2</a:t>
            </a:fld>
            <a:endParaRPr kumimoji="1" lang="ja-JP" altLang="en-US" dirty="0"/>
          </a:p>
        </p:txBody>
      </p:sp>
    </p:spTree>
    <p:extLst>
      <p:ext uri="{BB962C8B-B14F-4D97-AF65-F5344CB8AC3E}">
        <p14:creationId xmlns:p14="http://schemas.microsoft.com/office/powerpoint/2010/main" val="25200991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抽出する単語</a:t>
            </a:r>
            <a:endParaRPr kumimoji="1" lang="ja-JP" altLang="en-US" dirty="0"/>
          </a:p>
        </p:txBody>
      </p:sp>
      <p:sp>
        <p:nvSpPr>
          <p:cNvPr id="4" name="スライド番号プレースホルダー 3"/>
          <p:cNvSpPr>
            <a:spLocks noGrp="1"/>
          </p:cNvSpPr>
          <p:nvPr>
            <p:ph type="sldNum" sz="quarter" idx="12"/>
          </p:nvPr>
        </p:nvSpPr>
        <p:spPr/>
        <p:txBody>
          <a:bodyPr/>
          <a:lstStyle/>
          <a:p>
            <a:fld id="{65E7E851-3B91-4E65-8AF4-E9B52CDDCC00}" type="slidenum">
              <a:rPr kumimoji="1" lang="ja-JP" altLang="en-US" smtClean="0"/>
              <a:pPr/>
              <a:t>20</a:t>
            </a:fld>
            <a:endParaRPr kumimoji="1" lang="ja-JP" altLang="en-US" dirty="0"/>
          </a:p>
        </p:txBody>
      </p:sp>
      <p:sp>
        <p:nvSpPr>
          <p:cNvPr id="6" name="角丸四角形 5"/>
          <p:cNvSpPr/>
          <p:nvPr/>
        </p:nvSpPr>
        <p:spPr>
          <a:xfrm>
            <a:off x="5741627" y="4010958"/>
            <a:ext cx="2937916" cy="1983480"/>
          </a:xfrm>
          <a:prstGeom prst="roundRect">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rPr>
              <a:t>モータドライバ</a:t>
            </a:r>
            <a:endParaRPr kumimoji="1" lang="ja-JP" altLang="en-US" sz="2800" dirty="0" smtClean="0">
              <a:solidFill>
                <a:schemeClr val="tx1"/>
              </a:solidFill>
            </a:endParaRPr>
          </a:p>
        </p:txBody>
      </p:sp>
      <p:sp>
        <p:nvSpPr>
          <p:cNvPr id="5" name="角丸四角形 4"/>
          <p:cNvSpPr/>
          <p:nvPr/>
        </p:nvSpPr>
        <p:spPr>
          <a:xfrm>
            <a:off x="3114954" y="1692577"/>
            <a:ext cx="2914092" cy="1988168"/>
          </a:xfrm>
          <a:prstGeom prst="roundRect">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部品</a:t>
            </a:r>
            <a:endParaRPr kumimoji="1" lang="ja-JP" altLang="en-US" sz="2800" dirty="0" smtClean="0">
              <a:solidFill>
                <a:schemeClr val="tx1"/>
              </a:solidFill>
            </a:endParaRPr>
          </a:p>
        </p:txBody>
      </p:sp>
      <p:sp>
        <p:nvSpPr>
          <p:cNvPr id="7" name="角丸四角形 6"/>
          <p:cNvSpPr/>
          <p:nvPr/>
        </p:nvSpPr>
        <p:spPr>
          <a:xfrm>
            <a:off x="460311" y="4010958"/>
            <a:ext cx="2945173" cy="1983480"/>
          </a:xfrm>
          <a:prstGeom prst="roundRect">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rPr>
              <a:t>加工</a:t>
            </a:r>
            <a:endParaRPr kumimoji="1" lang="ja-JP" altLang="en-US" sz="2800" dirty="0" smtClean="0">
              <a:solidFill>
                <a:schemeClr val="tx1"/>
              </a:solidFill>
            </a:endParaRPr>
          </a:p>
        </p:txBody>
      </p:sp>
    </p:spTree>
    <p:extLst>
      <p:ext uri="{BB962C8B-B14F-4D97-AF65-F5344CB8AC3E}">
        <p14:creationId xmlns:p14="http://schemas.microsoft.com/office/powerpoint/2010/main" val="17375539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ja-JP" altLang="en-US" b="1" dirty="0" smtClean="0"/>
              <a:t>部品の問題点</a:t>
            </a:r>
            <a:endParaRPr kumimoji="1" lang="ja-JP" altLang="en-US" b="1" dirty="0"/>
          </a:p>
        </p:txBody>
      </p:sp>
      <p:sp>
        <p:nvSpPr>
          <p:cNvPr id="5" name="スライド番号プレースホルダー 4"/>
          <p:cNvSpPr>
            <a:spLocks noGrp="1"/>
          </p:cNvSpPr>
          <p:nvPr>
            <p:ph type="sldNum" sz="quarter" idx="12"/>
          </p:nvPr>
        </p:nvSpPr>
        <p:spPr/>
        <p:txBody>
          <a:bodyPr/>
          <a:lstStyle/>
          <a:p>
            <a:fld id="{65E7E851-3B91-4E65-8AF4-E9B52CDDCC00}" type="slidenum">
              <a:rPr kumimoji="1" lang="ja-JP" altLang="en-US" smtClean="0"/>
              <a:pPr/>
              <a:t>21</a:t>
            </a:fld>
            <a:endParaRPr kumimoji="1" lang="ja-JP" altLang="en-US" dirty="0"/>
          </a:p>
        </p:txBody>
      </p:sp>
      <p:sp>
        <p:nvSpPr>
          <p:cNvPr id="6" name="コンテンツ プレースホルダー 5"/>
          <p:cNvSpPr>
            <a:spLocks noGrp="1"/>
          </p:cNvSpPr>
          <p:nvPr>
            <p:ph idx="1"/>
          </p:nvPr>
        </p:nvSpPr>
        <p:spPr>
          <a:xfrm>
            <a:off x="457200" y="1417638"/>
            <a:ext cx="8229600" cy="4938712"/>
          </a:xfrm>
        </p:spPr>
        <p:txBody>
          <a:bodyPr>
            <a:normAutofit/>
          </a:bodyPr>
          <a:lstStyle/>
          <a:p>
            <a:pPr>
              <a:lnSpc>
                <a:spcPct val="150000"/>
              </a:lnSpc>
              <a:spcAft>
                <a:spcPts val="1200"/>
              </a:spcAft>
            </a:pPr>
            <a:r>
              <a:rPr lang="ja-JP" altLang="en-US" dirty="0" smtClean="0">
                <a:latin typeface="メイリオ" panose="020B0604030504040204" pitchFamily="50" charset="-128"/>
                <a:ea typeface="メイリオ" panose="020B0604030504040204" pitchFamily="50" charset="-128"/>
              </a:rPr>
              <a:t>部品</a:t>
            </a:r>
            <a:r>
              <a:rPr lang="ja-JP" altLang="en-US" dirty="0">
                <a:latin typeface="メイリオ" panose="020B0604030504040204" pitchFamily="50" charset="-128"/>
                <a:ea typeface="メイリオ" panose="020B0604030504040204" pitchFamily="50" charset="-128"/>
              </a:rPr>
              <a:t>がまだ</a:t>
            </a:r>
            <a:r>
              <a:rPr lang="ja-JP" altLang="en-US" dirty="0" smtClean="0">
                <a:latin typeface="メイリオ" panose="020B0604030504040204" pitchFamily="50" charset="-128"/>
                <a:ea typeface="メイリオ" panose="020B0604030504040204" pitchFamily="50" charset="-128"/>
              </a:rPr>
              <a:t>届いていなかった</a:t>
            </a:r>
            <a:endParaRPr lang="en-US" altLang="ja-JP" dirty="0" smtClean="0">
              <a:latin typeface="メイリオ" panose="020B0604030504040204" pitchFamily="50" charset="-128"/>
              <a:ea typeface="メイリオ" panose="020B0604030504040204" pitchFamily="50" charset="-128"/>
            </a:endParaRPr>
          </a:p>
          <a:p>
            <a:pPr>
              <a:lnSpc>
                <a:spcPct val="150000"/>
              </a:lnSpc>
              <a:spcAft>
                <a:spcPts val="1200"/>
              </a:spcAft>
            </a:pPr>
            <a:r>
              <a:rPr lang="en-US" altLang="ja-JP" dirty="0" smtClean="0">
                <a:latin typeface="メイリオ" panose="020B0604030504040204" pitchFamily="50" charset="-128"/>
                <a:ea typeface="メイリオ" panose="020B0604030504040204" pitchFamily="50" charset="-128"/>
              </a:rPr>
              <a:t>PC</a:t>
            </a:r>
            <a:r>
              <a:rPr lang="ja-JP" altLang="en-US" dirty="0" smtClean="0">
                <a:latin typeface="メイリオ" panose="020B0604030504040204" pitchFamily="50" charset="-128"/>
                <a:ea typeface="メイリオ" panose="020B0604030504040204" pitchFamily="50" charset="-128"/>
              </a:rPr>
              <a:t>で</a:t>
            </a:r>
            <a:r>
              <a:rPr lang="en-US" altLang="ja-JP" dirty="0" smtClean="0">
                <a:latin typeface="メイリオ" panose="020B0604030504040204" pitchFamily="50" charset="-128"/>
                <a:ea typeface="メイリオ" panose="020B0604030504040204" pitchFamily="50" charset="-128"/>
              </a:rPr>
              <a:t>CAD</a:t>
            </a:r>
            <a:r>
              <a:rPr lang="ja-JP" altLang="en-US" dirty="0" smtClean="0">
                <a:latin typeface="メイリオ" panose="020B0604030504040204" pitchFamily="50" charset="-128"/>
                <a:ea typeface="メイリオ" panose="020B0604030504040204" pitchFamily="50" charset="-128"/>
              </a:rPr>
              <a:t>を開かないと</a:t>
            </a:r>
            <a:r>
              <a:rPr lang="ja-JP" altLang="en-US" dirty="0" smtClean="0">
                <a:latin typeface="メイリオ" panose="020B0604030504040204" pitchFamily="50" charset="-128"/>
                <a:ea typeface="メイリオ" panose="020B0604030504040204" pitchFamily="50" charset="-128"/>
              </a:rPr>
              <a:t>製作</a:t>
            </a:r>
            <a:r>
              <a:rPr lang="ja-JP" altLang="en-US" dirty="0" smtClean="0">
                <a:latin typeface="メイリオ" panose="020B0604030504040204" pitchFamily="50" charset="-128"/>
                <a:ea typeface="メイリオ" panose="020B0604030504040204" pitchFamily="50" charset="-128"/>
              </a:rPr>
              <a:t>に必要</a:t>
            </a:r>
            <a:r>
              <a:rPr lang="ja-JP" altLang="en-US" dirty="0">
                <a:latin typeface="メイリオ" panose="020B0604030504040204" pitchFamily="50" charset="-128"/>
                <a:ea typeface="メイリオ" panose="020B0604030504040204" pitchFamily="50" charset="-128"/>
              </a:rPr>
              <a:t>な部品</a:t>
            </a:r>
            <a:r>
              <a:rPr lang="ja-JP" altLang="en-US" dirty="0" smtClean="0">
                <a:latin typeface="メイリオ" panose="020B0604030504040204" pitchFamily="50" charset="-128"/>
                <a:ea typeface="メイリオ" panose="020B0604030504040204" pitchFamily="50" charset="-128"/>
              </a:rPr>
              <a:t>がわからなかった</a:t>
            </a:r>
            <a:endParaRPr lang="en-US" altLang="ja-JP" dirty="0" smtClean="0">
              <a:latin typeface="メイリオ" panose="020B0604030504040204" pitchFamily="50" charset="-128"/>
              <a:ea typeface="メイリオ" panose="020B0604030504040204" pitchFamily="50" charset="-128"/>
            </a:endParaRPr>
          </a:p>
          <a:p>
            <a:pPr>
              <a:lnSpc>
                <a:spcPct val="150000"/>
              </a:lnSpc>
              <a:spcAft>
                <a:spcPts val="1200"/>
              </a:spcAft>
            </a:pPr>
            <a:r>
              <a:rPr lang="ja-JP" altLang="en-US" dirty="0" smtClean="0">
                <a:latin typeface="メイリオ" panose="020B0604030504040204" pitchFamily="50" charset="-128"/>
                <a:ea typeface="メイリオ" panose="020B0604030504040204" pitchFamily="50" charset="-128"/>
              </a:rPr>
              <a:t>設計</a:t>
            </a:r>
            <a:r>
              <a:rPr lang="ja-JP" altLang="en-US" dirty="0">
                <a:latin typeface="メイリオ" panose="020B0604030504040204" pitchFamily="50" charset="-128"/>
                <a:ea typeface="メイリオ" panose="020B0604030504040204" pitchFamily="50" charset="-128"/>
              </a:rPr>
              <a:t>でまだ完全に終わっていない部品が少しある</a:t>
            </a:r>
            <a:endParaRPr kumimoji="1" lang="en-US" altLang="ja-JP"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0152" y="4871812"/>
            <a:ext cx="1951335" cy="1972914"/>
          </a:xfrm>
          <a:prstGeom prst="rect">
            <a:avLst/>
          </a:prstGeom>
        </p:spPr>
      </p:pic>
    </p:spTree>
    <p:extLst>
      <p:ext uri="{BB962C8B-B14F-4D97-AF65-F5344CB8AC3E}">
        <p14:creationId xmlns:p14="http://schemas.microsoft.com/office/powerpoint/2010/main" val="1933128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t>加工の問題点</a:t>
            </a:r>
            <a:endParaRPr kumimoji="1" lang="ja-JP" altLang="en-US" b="1" dirty="0"/>
          </a:p>
        </p:txBody>
      </p:sp>
      <p:sp>
        <p:nvSpPr>
          <p:cNvPr id="3" name="コンテンツ プレースホルダー 2"/>
          <p:cNvSpPr>
            <a:spLocks noGrp="1"/>
          </p:cNvSpPr>
          <p:nvPr>
            <p:ph idx="1"/>
          </p:nvPr>
        </p:nvSpPr>
        <p:spPr>
          <a:xfrm>
            <a:off x="457200" y="1417638"/>
            <a:ext cx="8229600" cy="4525963"/>
          </a:xfrm>
        </p:spPr>
        <p:txBody>
          <a:bodyPr>
            <a:normAutofit lnSpcReduction="10000"/>
          </a:bodyPr>
          <a:lstStyle/>
          <a:p>
            <a:pPr>
              <a:lnSpc>
                <a:spcPct val="150000"/>
              </a:lnSpc>
            </a:pPr>
            <a:r>
              <a:rPr lang="ja-JP" altLang="en-US" dirty="0" smtClean="0">
                <a:latin typeface="メイリオ" panose="020B0604030504040204" pitchFamily="50" charset="-128"/>
                <a:ea typeface="メイリオ" panose="020B0604030504040204" pitchFamily="50" charset="-128"/>
              </a:rPr>
              <a:t>フライス加工での切込量</a:t>
            </a:r>
            <a:r>
              <a:rPr lang="ja-JP" altLang="en-US" dirty="0">
                <a:latin typeface="メイリオ" panose="020B0604030504040204" pitchFamily="50" charset="-128"/>
                <a:ea typeface="メイリオ" panose="020B0604030504040204" pitchFamily="50" charset="-128"/>
              </a:rPr>
              <a:t>を多くすることで加工時間を</a:t>
            </a:r>
            <a:r>
              <a:rPr lang="en-US" altLang="ja-JP" dirty="0">
                <a:latin typeface="メイリオ" panose="020B0604030504040204" pitchFamily="50" charset="-128"/>
                <a:ea typeface="メイリオ" panose="020B0604030504040204" pitchFamily="50" charset="-128"/>
              </a:rPr>
              <a:t>30</a:t>
            </a:r>
            <a:r>
              <a:rPr lang="ja-JP" altLang="en-US" dirty="0">
                <a:latin typeface="メイリオ" panose="020B0604030504040204" pitchFamily="50" charset="-128"/>
                <a:ea typeface="メイリオ" panose="020B0604030504040204" pitchFamily="50" charset="-128"/>
              </a:rPr>
              <a:t>分短縮できた</a:t>
            </a:r>
            <a:endParaRPr lang="en-US" altLang="ja-JP" dirty="0">
              <a:latin typeface="メイリオ" panose="020B0604030504040204" pitchFamily="50" charset="-128"/>
              <a:ea typeface="メイリオ" panose="020B0604030504040204" pitchFamily="50" charset="-128"/>
            </a:endParaRPr>
          </a:p>
          <a:p>
            <a:pPr>
              <a:lnSpc>
                <a:spcPct val="150000"/>
              </a:lnSpc>
            </a:pPr>
            <a:r>
              <a:rPr lang="ja-JP" altLang="en-US" dirty="0" smtClean="0">
                <a:latin typeface="メイリオ" panose="020B0604030504040204" pitchFamily="50" charset="-128"/>
                <a:ea typeface="メイリオ" panose="020B0604030504040204" pitchFamily="50" charset="-128"/>
              </a:rPr>
              <a:t>加工手順が分からず部品</a:t>
            </a:r>
            <a:r>
              <a:rPr lang="ja-JP" altLang="en-US" dirty="0">
                <a:latin typeface="メイリオ" panose="020B0604030504040204" pitchFamily="50" charset="-128"/>
                <a:ea typeface="メイリオ" panose="020B0604030504040204" pitchFamily="50" charset="-128"/>
              </a:rPr>
              <a:t>が製作できなかった</a:t>
            </a:r>
            <a:endParaRPr lang="en-US" altLang="ja-JP" dirty="0">
              <a:latin typeface="メイリオ" panose="020B0604030504040204" pitchFamily="50" charset="-128"/>
              <a:ea typeface="メイリオ" panose="020B0604030504040204" pitchFamily="50" charset="-128"/>
            </a:endParaRPr>
          </a:p>
          <a:p>
            <a:pPr>
              <a:lnSpc>
                <a:spcPct val="150000"/>
              </a:lnSpc>
            </a:pPr>
            <a:r>
              <a:rPr kumimoji="1" lang="ja-JP" altLang="en-US" dirty="0" smtClean="0"/>
              <a:t>加工をする際に工具の場所が　　　　　わからなかった</a:t>
            </a:r>
            <a:endParaRPr kumimoji="1" lang="ja-JP" altLang="en-US" dirty="0"/>
          </a:p>
        </p:txBody>
      </p:sp>
      <p:sp>
        <p:nvSpPr>
          <p:cNvPr id="4" name="スライド番号プレースホルダー 3"/>
          <p:cNvSpPr>
            <a:spLocks noGrp="1"/>
          </p:cNvSpPr>
          <p:nvPr>
            <p:ph type="sldNum" sz="quarter" idx="12"/>
          </p:nvPr>
        </p:nvSpPr>
        <p:spPr/>
        <p:txBody>
          <a:bodyPr/>
          <a:lstStyle/>
          <a:p>
            <a:fld id="{65E7E851-3B91-4E65-8AF4-E9B52CDDCC00}" type="slidenum">
              <a:rPr kumimoji="1" lang="ja-JP" altLang="en-US" smtClean="0"/>
              <a:pPr/>
              <a:t>22</a:t>
            </a:fld>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24128" y="4365104"/>
            <a:ext cx="2677300" cy="2574032"/>
          </a:xfrm>
          <a:prstGeom prst="rect">
            <a:avLst/>
          </a:prstGeom>
        </p:spPr>
      </p:pic>
    </p:spTree>
    <p:extLst>
      <p:ext uri="{BB962C8B-B14F-4D97-AF65-F5344CB8AC3E}">
        <p14:creationId xmlns:p14="http://schemas.microsoft.com/office/powerpoint/2010/main" val="37149143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t>モータドライバの問題点</a:t>
            </a:r>
            <a:endParaRPr kumimoji="1" lang="ja-JP" altLang="en-US" b="1" dirty="0"/>
          </a:p>
        </p:txBody>
      </p:sp>
      <p:sp>
        <p:nvSpPr>
          <p:cNvPr id="5" name="スライド番号プレースホルダー 4"/>
          <p:cNvSpPr>
            <a:spLocks noGrp="1"/>
          </p:cNvSpPr>
          <p:nvPr>
            <p:ph type="sldNum" sz="quarter" idx="12"/>
          </p:nvPr>
        </p:nvSpPr>
        <p:spPr/>
        <p:txBody>
          <a:bodyPr/>
          <a:lstStyle/>
          <a:p>
            <a:fld id="{65E7E851-3B91-4E65-8AF4-E9B52CDDCC00}" type="slidenum">
              <a:rPr kumimoji="1" lang="ja-JP" altLang="en-US" smtClean="0"/>
              <a:pPr/>
              <a:t>23</a:t>
            </a:fld>
            <a:endParaRPr kumimoji="1" lang="ja-JP" altLang="en-US" dirty="0"/>
          </a:p>
        </p:txBody>
      </p:sp>
      <p:sp>
        <p:nvSpPr>
          <p:cNvPr id="6" name="コンテンツ プレースホルダー 5"/>
          <p:cNvSpPr>
            <a:spLocks noGrp="1"/>
          </p:cNvSpPr>
          <p:nvPr>
            <p:ph idx="1"/>
          </p:nvPr>
        </p:nvSpPr>
        <p:spPr>
          <a:xfrm>
            <a:off x="390364" y="1409888"/>
            <a:ext cx="8363272" cy="4525963"/>
          </a:xfrm>
        </p:spPr>
        <p:txBody>
          <a:bodyPr/>
          <a:lstStyle/>
          <a:p>
            <a:pPr>
              <a:lnSpc>
                <a:spcPct val="150000"/>
              </a:lnSpc>
              <a:spcAft>
                <a:spcPts val="1200"/>
              </a:spcAft>
            </a:pPr>
            <a:r>
              <a:rPr lang="ja-JP" altLang="en-US" dirty="0" smtClean="0"/>
              <a:t>腕のモータドライバ</a:t>
            </a:r>
            <a:r>
              <a:rPr lang="ja-JP" altLang="en-US" dirty="0"/>
              <a:t>の不具合が</a:t>
            </a:r>
            <a:r>
              <a:rPr lang="ja-JP" altLang="en-US" dirty="0" smtClean="0"/>
              <a:t>ある</a:t>
            </a:r>
            <a:endParaRPr lang="en-US" altLang="ja-JP" dirty="0" smtClean="0"/>
          </a:p>
          <a:p>
            <a:pPr>
              <a:lnSpc>
                <a:spcPct val="150000"/>
              </a:lnSpc>
              <a:spcAft>
                <a:spcPts val="1200"/>
              </a:spcAft>
            </a:pPr>
            <a:r>
              <a:rPr lang="ja-JP" altLang="en-US" dirty="0" smtClean="0"/>
              <a:t>駆動部の</a:t>
            </a:r>
            <a:r>
              <a:rPr lang="ja-JP" altLang="en-US" dirty="0" smtClean="0"/>
              <a:t>モータドライバ</a:t>
            </a:r>
            <a:r>
              <a:rPr lang="ja-JP" altLang="en-US" dirty="0"/>
              <a:t>が</a:t>
            </a:r>
            <a:r>
              <a:rPr lang="ja-JP" altLang="en-US" dirty="0" smtClean="0"/>
              <a:t>燃える</a:t>
            </a:r>
            <a:endParaRPr lang="en-US" altLang="ja-JP" dirty="0" smtClean="0"/>
          </a:p>
          <a:p>
            <a:pPr>
              <a:lnSpc>
                <a:spcPct val="150000"/>
              </a:lnSpc>
              <a:spcAft>
                <a:spcPts val="1200"/>
              </a:spcAft>
            </a:pPr>
            <a:r>
              <a:rPr lang="ja-JP" altLang="en-US" dirty="0"/>
              <a:t>腕のモータドライバ</a:t>
            </a:r>
            <a:r>
              <a:rPr lang="ja-JP" altLang="en-US" dirty="0" smtClean="0"/>
              <a:t>のコンデンサが</a:t>
            </a:r>
            <a:r>
              <a:rPr lang="ja-JP" altLang="en-US" dirty="0"/>
              <a:t>破裂</a:t>
            </a:r>
            <a:endParaRPr kumimoji="1" lang="ja-JP" altLang="en-US" dirty="0"/>
          </a:p>
        </p:txBody>
      </p:sp>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t="25851" b="25850"/>
          <a:stretch/>
        </p:blipFill>
        <p:spPr>
          <a:xfrm>
            <a:off x="2928201" y="4064832"/>
            <a:ext cx="3287598" cy="2818501"/>
          </a:xfrm>
          <a:prstGeom prst="rect">
            <a:avLst/>
          </a:prstGeom>
        </p:spPr>
      </p:pic>
    </p:spTree>
    <p:extLst>
      <p:ext uri="{BB962C8B-B14F-4D97-AF65-F5344CB8AC3E}">
        <p14:creationId xmlns:p14="http://schemas.microsoft.com/office/powerpoint/2010/main" val="3093145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t>結果</a:t>
            </a:r>
            <a:endParaRPr kumimoji="1" lang="ja-JP" altLang="en-US" b="1" dirty="0"/>
          </a:p>
        </p:txBody>
      </p:sp>
      <p:sp>
        <p:nvSpPr>
          <p:cNvPr id="3" name="コンテンツ プレースホルダー 2"/>
          <p:cNvSpPr>
            <a:spLocks noGrp="1"/>
          </p:cNvSpPr>
          <p:nvPr>
            <p:ph idx="1"/>
          </p:nvPr>
        </p:nvSpPr>
        <p:spPr/>
        <p:txBody>
          <a:bodyPr/>
          <a:lstStyle/>
          <a:p>
            <a:pPr>
              <a:lnSpc>
                <a:spcPct val="150000"/>
              </a:lnSpc>
            </a:pPr>
            <a:r>
              <a:rPr kumimoji="1" lang="ja-JP" altLang="en-US" dirty="0" smtClean="0"/>
              <a:t>テキストマイニングからスケジュールのズレの原因を知ることができた</a:t>
            </a:r>
            <a:endParaRPr kumimoji="1" lang="en-US" altLang="ja-JP" dirty="0" smtClean="0"/>
          </a:p>
          <a:p>
            <a:pPr>
              <a:lnSpc>
                <a:spcPct val="150000"/>
              </a:lnSpc>
            </a:pPr>
            <a:endParaRPr lang="en-US" altLang="ja-JP" dirty="0" smtClean="0"/>
          </a:p>
          <a:p>
            <a:pPr>
              <a:lnSpc>
                <a:spcPct val="150000"/>
              </a:lnSpc>
            </a:pPr>
            <a:endParaRPr kumimoji="1" lang="ja-JP" altLang="en-US" dirty="0"/>
          </a:p>
        </p:txBody>
      </p:sp>
      <p:sp>
        <p:nvSpPr>
          <p:cNvPr id="4" name="スライド番号プレースホルダー 3"/>
          <p:cNvSpPr>
            <a:spLocks noGrp="1"/>
          </p:cNvSpPr>
          <p:nvPr>
            <p:ph type="sldNum" sz="quarter" idx="12"/>
          </p:nvPr>
        </p:nvSpPr>
        <p:spPr/>
        <p:txBody>
          <a:bodyPr/>
          <a:lstStyle/>
          <a:p>
            <a:fld id="{65E7E851-3B91-4E65-8AF4-E9B52CDDCC00}" type="slidenum">
              <a:rPr kumimoji="1" lang="ja-JP" altLang="en-US" smtClean="0"/>
              <a:pPr/>
              <a:t>24</a:t>
            </a:fld>
            <a:endParaRPr kumimoji="1" lang="ja-JP" altLang="en-US" dirty="0"/>
          </a:p>
        </p:txBody>
      </p:sp>
    </p:spTree>
    <p:extLst>
      <p:ext uri="{BB962C8B-B14F-4D97-AF65-F5344CB8AC3E}">
        <p14:creationId xmlns:p14="http://schemas.microsoft.com/office/powerpoint/2010/main" val="6326782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4" name="スライド番号プレースホルダー 3"/>
          <p:cNvSpPr>
            <a:spLocks noGrp="1"/>
          </p:cNvSpPr>
          <p:nvPr>
            <p:ph type="sldNum" sz="quarter" idx="12"/>
          </p:nvPr>
        </p:nvSpPr>
        <p:spPr/>
        <p:txBody>
          <a:bodyPr/>
          <a:lstStyle/>
          <a:p>
            <a:fld id="{65E7E851-3B91-4E65-8AF4-E9B52CDDCC00}" type="slidenum">
              <a:rPr kumimoji="1" lang="ja-JP" altLang="en-US" smtClean="0"/>
              <a:pPr/>
              <a:t>25</a:t>
            </a:fld>
            <a:endParaRPr kumimoji="1" lang="ja-JP" altLang="en-US" dirty="0"/>
          </a:p>
        </p:txBody>
      </p:sp>
      <p:sp>
        <p:nvSpPr>
          <p:cNvPr id="5" name="円/楕円 4"/>
          <p:cNvSpPr/>
          <p:nvPr/>
        </p:nvSpPr>
        <p:spPr>
          <a:xfrm>
            <a:off x="179512" y="1690516"/>
            <a:ext cx="3834154" cy="1800200"/>
          </a:xfrm>
          <a:prstGeom prst="ellipse">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rPr>
              <a:t>モータドライバの改良</a:t>
            </a:r>
            <a:endParaRPr kumimoji="1" lang="ja-JP" altLang="en-US" sz="2800" dirty="0">
              <a:solidFill>
                <a:schemeClr val="tx1"/>
              </a:solidFill>
            </a:endParaRPr>
          </a:p>
        </p:txBody>
      </p:sp>
      <p:sp>
        <p:nvSpPr>
          <p:cNvPr id="6" name="円/楕円 5"/>
          <p:cNvSpPr/>
          <p:nvPr/>
        </p:nvSpPr>
        <p:spPr>
          <a:xfrm>
            <a:off x="186898" y="3750560"/>
            <a:ext cx="3826768" cy="1824481"/>
          </a:xfrm>
          <a:prstGeom prst="ellipse">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rPr>
              <a:t>工具の整理</a:t>
            </a:r>
            <a:endParaRPr kumimoji="1" lang="ja-JP" altLang="en-US" sz="2800" dirty="0">
              <a:solidFill>
                <a:schemeClr val="tx1"/>
              </a:solidFill>
            </a:endParaRPr>
          </a:p>
        </p:txBody>
      </p:sp>
      <p:sp>
        <p:nvSpPr>
          <p:cNvPr id="7" name="右矢印 6"/>
          <p:cNvSpPr/>
          <p:nvPr/>
        </p:nvSpPr>
        <p:spPr>
          <a:xfrm>
            <a:off x="4082796" y="2348300"/>
            <a:ext cx="978408" cy="484632"/>
          </a:xfrm>
          <a:prstGeom prst="rightArrow">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右矢印 7"/>
          <p:cNvSpPr/>
          <p:nvPr/>
        </p:nvSpPr>
        <p:spPr>
          <a:xfrm>
            <a:off x="4082796" y="4420484"/>
            <a:ext cx="978408" cy="484632"/>
          </a:xfrm>
          <a:prstGeom prst="rightArrow">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円/楕円 8"/>
          <p:cNvSpPr/>
          <p:nvPr/>
        </p:nvSpPr>
        <p:spPr>
          <a:xfrm>
            <a:off x="5130334" y="1695706"/>
            <a:ext cx="3834154" cy="1814500"/>
          </a:xfrm>
          <a:prstGeom prst="ellipse">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rPr>
              <a:t>東出</a:t>
            </a:r>
            <a:endParaRPr kumimoji="1" lang="ja-JP" altLang="en-US" sz="2800" dirty="0">
              <a:solidFill>
                <a:schemeClr val="tx1"/>
              </a:solidFill>
            </a:endParaRPr>
          </a:p>
        </p:txBody>
      </p:sp>
      <p:sp>
        <p:nvSpPr>
          <p:cNvPr id="10" name="円/楕円 9"/>
          <p:cNvSpPr/>
          <p:nvPr/>
        </p:nvSpPr>
        <p:spPr>
          <a:xfrm>
            <a:off x="5092907" y="3762700"/>
            <a:ext cx="3834154" cy="1800200"/>
          </a:xfrm>
          <a:prstGeom prst="ellipse">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rPr>
              <a:t>深澤</a:t>
            </a:r>
            <a:endParaRPr kumimoji="1" lang="ja-JP" altLang="en-US" sz="2800" dirty="0">
              <a:solidFill>
                <a:schemeClr val="tx1"/>
              </a:solidFill>
            </a:endParaRPr>
          </a:p>
        </p:txBody>
      </p:sp>
    </p:spTree>
    <p:extLst>
      <p:ext uri="{BB962C8B-B14F-4D97-AF65-F5344CB8AC3E}">
        <p14:creationId xmlns:p14="http://schemas.microsoft.com/office/powerpoint/2010/main" val="30518604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メイリオ" panose="020B0604030504040204" pitchFamily="50" charset="-128"/>
                <a:ea typeface="メイリオ" panose="020B0604030504040204" pitchFamily="50" charset="-128"/>
              </a:rPr>
              <a:t>日報の改良</a:t>
            </a:r>
            <a:endParaRPr kumimoji="1" lang="ja-JP" altLang="en-US"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p:txBody>
          <a:bodyPr/>
          <a:lstStyle/>
          <a:p>
            <a:pPr marL="0" indent="0">
              <a:buNone/>
            </a:pPr>
            <a:endParaRPr lang="en-US" altLang="ja-JP" dirty="0" smtClean="0">
              <a:latin typeface="メイリオ" panose="020B0604030504040204" pitchFamily="50" charset="-128"/>
              <a:ea typeface="メイリオ" panose="020B0604030504040204" pitchFamily="50" charset="-128"/>
            </a:endParaRPr>
          </a:p>
          <a:p>
            <a:pPr marL="0" indent="0">
              <a:buNone/>
            </a:pPr>
            <a:endParaRPr lang="en-US" altLang="ja-JP" dirty="0"/>
          </a:p>
          <a:p>
            <a:pPr marL="0" indent="0">
              <a:buNone/>
            </a:pPr>
            <a:endParaRPr lang="en-US" altLang="ja-JP" dirty="0" smtClean="0"/>
          </a:p>
          <a:p>
            <a:pPr marL="0" indent="0">
              <a:buNone/>
            </a:pPr>
            <a:endParaRPr kumimoji="1" lang="en-US" altLang="ja-JP" dirty="0"/>
          </a:p>
          <a:p>
            <a:pPr marL="0" indent="0">
              <a:buNone/>
            </a:pPr>
            <a:endParaRPr kumimoji="1" lang="ja-JP" altLang="en-US" dirty="0"/>
          </a:p>
        </p:txBody>
      </p:sp>
      <p:sp>
        <p:nvSpPr>
          <p:cNvPr id="5" name="スライド番号プレースホルダー 4"/>
          <p:cNvSpPr>
            <a:spLocks noGrp="1"/>
          </p:cNvSpPr>
          <p:nvPr>
            <p:ph type="sldNum" sz="quarter" idx="12"/>
          </p:nvPr>
        </p:nvSpPr>
        <p:spPr/>
        <p:txBody>
          <a:bodyPr/>
          <a:lstStyle/>
          <a:p>
            <a:fld id="{65E7E851-3B91-4E65-8AF4-E9B52CDDCC00}" type="slidenum">
              <a:rPr kumimoji="1" lang="ja-JP" altLang="en-US" smtClean="0"/>
              <a:pPr/>
              <a:t>26</a:t>
            </a:fld>
            <a:endParaRPr kumimoji="1" lang="ja-JP" altLang="en-US" dirty="0"/>
          </a:p>
        </p:txBody>
      </p:sp>
      <p:pic>
        <p:nvPicPr>
          <p:cNvPr id="7" name="図 6"/>
          <p:cNvPicPr>
            <a:picLocks noChangeAspect="1"/>
          </p:cNvPicPr>
          <p:nvPr/>
        </p:nvPicPr>
        <p:blipFill rotWithShape="1">
          <a:blip r:embed="rId3" cstate="print">
            <a:extLst>
              <a:ext uri="{28A0092B-C50C-407E-A947-70E740481C1C}">
                <a14:useLocalDpi xmlns:a14="http://schemas.microsoft.com/office/drawing/2010/main" val="0"/>
              </a:ext>
            </a:extLst>
          </a:blip>
          <a:srcRect l="9837" t="23750" r="8263" b="18501"/>
          <a:stretch/>
        </p:blipFill>
        <p:spPr>
          <a:xfrm>
            <a:off x="2075751" y="3975075"/>
            <a:ext cx="4984658" cy="2636117"/>
          </a:xfrm>
          <a:prstGeom prst="rect">
            <a:avLst/>
          </a:prstGeom>
          <a:ln>
            <a:noFill/>
          </a:ln>
          <a:effectLst>
            <a:softEdge rad="112500"/>
          </a:effectLst>
        </p:spPr>
      </p:pic>
      <p:pic>
        <p:nvPicPr>
          <p:cNvPr id="8" name="図 7"/>
          <p:cNvPicPr>
            <a:picLocks noChangeAspect="1"/>
          </p:cNvPicPr>
          <p:nvPr/>
        </p:nvPicPr>
        <p:blipFill rotWithShape="1">
          <a:blip r:embed="rId4" cstate="print">
            <a:extLst>
              <a:ext uri="{28A0092B-C50C-407E-A947-70E740481C1C}">
                <a14:useLocalDpi xmlns:a14="http://schemas.microsoft.com/office/drawing/2010/main" val="0"/>
              </a:ext>
            </a:extLst>
          </a:blip>
          <a:srcRect l="27951" t="3800" r="39500" b="2400"/>
          <a:stretch/>
        </p:blipFill>
        <p:spPr>
          <a:xfrm rot="5400000">
            <a:off x="3417632" y="180868"/>
            <a:ext cx="2308736" cy="4989848"/>
          </a:xfrm>
          <a:prstGeom prst="rect">
            <a:avLst/>
          </a:prstGeom>
          <a:ln>
            <a:noFill/>
          </a:ln>
          <a:effectLst>
            <a:softEdge rad="112500"/>
          </a:effectLst>
        </p:spPr>
      </p:pic>
    </p:spTree>
    <p:extLst>
      <p:ext uri="{BB962C8B-B14F-4D97-AF65-F5344CB8AC3E}">
        <p14:creationId xmlns:p14="http://schemas.microsoft.com/office/powerpoint/2010/main" val="14524312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67544" y="2708920"/>
            <a:ext cx="8229600" cy="1143000"/>
          </a:xfrm>
        </p:spPr>
        <p:txBody>
          <a:bodyPr>
            <a:normAutofit/>
          </a:bodyPr>
          <a:lstStyle/>
          <a:p>
            <a:r>
              <a:rPr lang="ja-JP" altLang="en-US" b="1" dirty="0" smtClean="0">
                <a:latin typeface="メイリオ" panose="020B0604030504040204" pitchFamily="50" charset="-128"/>
                <a:ea typeface="メイリオ" panose="020B0604030504040204" pitchFamily="50" charset="-128"/>
              </a:rPr>
              <a:t>御清聴ありがとうございました</a:t>
            </a:r>
            <a:endParaRPr kumimoji="1" lang="ja-JP" altLang="en-US" b="1" dirty="0">
              <a:latin typeface="メイリオ" panose="020B0604030504040204" pitchFamily="50" charset="-128"/>
              <a:ea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lgn="r"/>
            <a:r>
              <a:rPr kumimoji="1" lang="ja-JP" altLang="en-US" dirty="0" smtClean="0"/>
              <a:t>　</a:t>
            </a:r>
            <a:fld id="{65E7E851-3B91-4E65-8AF4-E9B52CDDCC00}" type="slidenum">
              <a:rPr kumimoji="1" lang="ja-JP" altLang="en-US" sz="2400" smtClean="0">
                <a:latin typeface="メイリオ" panose="020B0604030504040204" pitchFamily="50" charset="-128"/>
                <a:ea typeface="メイリオ" panose="020B0604030504040204" pitchFamily="50" charset="-128"/>
              </a:rPr>
              <a:pPr algn="r"/>
              <a:t>27</a:t>
            </a:fld>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330026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latin typeface="メイリオ" panose="020B0604030504040204" pitchFamily="50" charset="-128"/>
                <a:ea typeface="メイリオ" panose="020B0604030504040204" pitchFamily="50" charset="-128"/>
              </a:rPr>
              <a:t>スケジュールの比較</a:t>
            </a:r>
            <a:endParaRPr kumimoji="1" lang="ja-JP" altLang="en-US" b="1" dirty="0">
              <a:latin typeface="メイリオ" panose="020B0604030504040204" pitchFamily="50" charset="-128"/>
              <a:ea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65E7E851-3B91-4E65-8AF4-E9B52CDDCC00}" type="slidenum">
              <a:rPr kumimoji="1" lang="ja-JP" altLang="en-US" smtClean="0"/>
              <a:pPr/>
              <a:t>3</a:t>
            </a:fld>
            <a:endParaRPr kumimoji="1" lang="ja-JP" altLang="en-US" dirty="0"/>
          </a:p>
        </p:txBody>
      </p:sp>
      <p:pic>
        <p:nvPicPr>
          <p:cNvPr id="10" name="コンテンツ プレースホルダー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1706" y="1420705"/>
            <a:ext cx="6880588" cy="4964856"/>
          </a:xfrm>
        </p:spPr>
      </p:pic>
      <p:sp>
        <p:nvSpPr>
          <p:cNvPr id="3" name="テキスト ボックス 2"/>
          <p:cNvSpPr txBox="1"/>
          <p:nvPr/>
        </p:nvSpPr>
        <p:spPr>
          <a:xfrm>
            <a:off x="6368469" y="6016229"/>
            <a:ext cx="784189" cy="369332"/>
          </a:xfrm>
          <a:prstGeom prst="rect">
            <a:avLst/>
          </a:prstGeom>
          <a:noFill/>
        </p:spPr>
        <p:txBody>
          <a:bodyPr wrap="none" rtlCol="0">
            <a:spAutoFit/>
          </a:bodyPr>
          <a:lstStyle/>
          <a:p>
            <a:r>
              <a:rPr kumimoji="1" lang="en-US" altLang="ja-JP" smtClean="0"/>
              <a:t>(</a:t>
            </a:r>
            <a:r>
              <a:rPr kumimoji="1" lang="ja-JP" altLang="en-US" smtClean="0"/>
              <a:t>時間</a:t>
            </a:r>
            <a:r>
              <a:rPr kumimoji="1" lang="en-US" altLang="ja-JP" smtClean="0"/>
              <a:t>)</a:t>
            </a:r>
            <a:endParaRPr kumimoji="1" lang="ja-JP" altLang="en-US"/>
          </a:p>
        </p:txBody>
      </p:sp>
    </p:spTree>
    <p:extLst>
      <p:ext uri="{BB962C8B-B14F-4D97-AF65-F5344CB8AC3E}">
        <p14:creationId xmlns:p14="http://schemas.microsoft.com/office/powerpoint/2010/main" val="40418670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スケジュールの確認方法</a:t>
            </a:r>
            <a:endParaRPr kumimoji="1" lang="ja-JP" altLang="en-US" dirty="0"/>
          </a:p>
        </p:txBody>
      </p:sp>
      <p:sp>
        <p:nvSpPr>
          <p:cNvPr id="4" name="スライド番号プレースホルダー 3"/>
          <p:cNvSpPr>
            <a:spLocks noGrp="1"/>
          </p:cNvSpPr>
          <p:nvPr>
            <p:ph type="sldNum" sz="quarter" idx="12"/>
          </p:nvPr>
        </p:nvSpPr>
        <p:spPr/>
        <p:txBody>
          <a:bodyPr/>
          <a:lstStyle/>
          <a:p>
            <a:fld id="{65E7E851-3B91-4E65-8AF4-E9B52CDDCC00}" type="slidenum">
              <a:rPr kumimoji="1" lang="ja-JP" altLang="en-US" smtClean="0"/>
              <a:pPr/>
              <a:t>4</a:t>
            </a:fld>
            <a:endParaRPr kumimoji="1" lang="ja-JP" altLang="en-US" dirty="0"/>
          </a:p>
        </p:txBody>
      </p:sp>
      <p:sp>
        <p:nvSpPr>
          <p:cNvPr id="5" name="角丸四角形 4"/>
          <p:cNvSpPr/>
          <p:nvPr/>
        </p:nvSpPr>
        <p:spPr>
          <a:xfrm>
            <a:off x="5281736" y="2455055"/>
            <a:ext cx="3610744" cy="2616195"/>
          </a:xfrm>
          <a:prstGeom prst="roundRect">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rPr>
              <a:t>毎日の活動の記録があるものが日報しかない</a:t>
            </a:r>
            <a:endParaRPr kumimoji="1" lang="ja-JP" altLang="en-US" sz="2800" dirty="0" smtClean="0">
              <a:solidFill>
                <a:schemeClr val="tx1"/>
              </a:solidFill>
            </a:endParaRPr>
          </a:p>
        </p:txBody>
      </p:sp>
      <p:sp>
        <p:nvSpPr>
          <p:cNvPr id="6" name="角丸四角形 5"/>
          <p:cNvSpPr/>
          <p:nvPr/>
        </p:nvSpPr>
        <p:spPr>
          <a:xfrm>
            <a:off x="251520" y="2455056"/>
            <a:ext cx="3610744" cy="2616195"/>
          </a:xfrm>
          <a:prstGeom prst="roundRect">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rPr>
              <a:t>スケジュール確認</a:t>
            </a:r>
            <a:endParaRPr kumimoji="1" lang="ja-JP" altLang="en-US" sz="2800" dirty="0" smtClean="0">
              <a:solidFill>
                <a:schemeClr val="tx1"/>
              </a:solidFill>
            </a:endParaRPr>
          </a:p>
        </p:txBody>
      </p:sp>
      <p:sp>
        <p:nvSpPr>
          <p:cNvPr id="7" name="右矢印 6"/>
          <p:cNvSpPr/>
          <p:nvPr/>
        </p:nvSpPr>
        <p:spPr>
          <a:xfrm>
            <a:off x="3862264" y="3332148"/>
            <a:ext cx="1419472" cy="862008"/>
          </a:xfrm>
          <a:prstGeom prst="rightArrow">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smtClean="0">
              <a:solidFill>
                <a:schemeClr val="tx1"/>
              </a:solidFill>
            </a:endParaRPr>
          </a:p>
        </p:txBody>
      </p:sp>
    </p:spTree>
    <p:extLst>
      <p:ext uri="{BB962C8B-B14F-4D97-AF65-F5344CB8AC3E}">
        <p14:creationId xmlns:p14="http://schemas.microsoft.com/office/powerpoint/2010/main" val="33639535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smtClean="0"/>
              <a:t>日報から原因を探る</a:t>
            </a:r>
            <a:endParaRPr kumimoji="1" lang="ja-JP" altLang="en-US" b="1" dirty="0"/>
          </a:p>
        </p:txBody>
      </p:sp>
      <p:sp>
        <p:nvSpPr>
          <p:cNvPr id="4" name="スライド番号プレースホルダー 3"/>
          <p:cNvSpPr>
            <a:spLocks noGrp="1"/>
          </p:cNvSpPr>
          <p:nvPr>
            <p:ph type="sldNum" sz="quarter" idx="12"/>
          </p:nvPr>
        </p:nvSpPr>
        <p:spPr/>
        <p:txBody>
          <a:bodyPr/>
          <a:lstStyle/>
          <a:p>
            <a:fld id="{65E7E851-3B91-4E65-8AF4-E9B52CDDCC00}" type="slidenum">
              <a:rPr kumimoji="1" lang="ja-JP" altLang="en-US" smtClean="0"/>
              <a:pPr/>
              <a:t>5</a:t>
            </a:fld>
            <a:endParaRPr kumimoji="1" lang="ja-JP" altLang="en-US" dirty="0"/>
          </a:p>
        </p:txBody>
      </p:sp>
      <p:sp>
        <p:nvSpPr>
          <p:cNvPr id="5" name="円/楕円 4"/>
          <p:cNvSpPr/>
          <p:nvPr/>
        </p:nvSpPr>
        <p:spPr>
          <a:xfrm>
            <a:off x="5070442" y="3356992"/>
            <a:ext cx="3558752" cy="1850504"/>
          </a:xfrm>
          <a:prstGeom prst="ellipse">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tx1"/>
                </a:solidFill>
              </a:rPr>
              <a:t>学生の問題点を知れる</a:t>
            </a:r>
            <a:endParaRPr kumimoji="1" lang="ja-JP" altLang="en-US" sz="2800" b="1" dirty="0">
              <a:solidFill>
                <a:schemeClr val="tx1"/>
              </a:solidFill>
            </a:endParaRPr>
          </a:p>
        </p:txBody>
      </p:sp>
      <p:sp>
        <p:nvSpPr>
          <p:cNvPr id="6" name="円/楕円 5"/>
          <p:cNvSpPr/>
          <p:nvPr/>
        </p:nvSpPr>
        <p:spPr>
          <a:xfrm>
            <a:off x="5064798" y="1417638"/>
            <a:ext cx="3564396" cy="1850504"/>
          </a:xfrm>
          <a:prstGeom prst="ellipse">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solidFill>
                  <a:schemeClr val="tx1"/>
                </a:solidFill>
              </a:rPr>
              <a:t>ビッグ</a:t>
            </a:r>
            <a:r>
              <a:rPr lang="ja-JP" altLang="en-US" sz="2800" b="1" dirty="0">
                <a:solidFill>
                  <a:schemeClr val="tx1"/>
                </a:solidFill>
              </a:rPr>
              <a:t>データ</a:t>
            </a:r>
            <a:endParaRPr kumimoji="1" lang="ja-JP" altLang="en-US" sz="2800" b="1" dirty="0">
              <a:solidFill>
                <a:schemeClr val="tx1"/>
              </a:solidFill>
            </a:endParaRPr>
          </a:p>
        </p:txBody>
      </p:sp>
      <p:sp>
        <p:nvSpPr>
          <p:cNvPr id="7" name="右矢印 6"/>
          <p:cNvSpPr/>
          <p:nvPr/>
        </p:nvSpPr>
        <p:spPr>
          <a:xfrm>
            <a:off x="4103940" y="2934656"/>
            <a:ext cx="978408" cy="844672"/>
          </a:xfrm>
          <a:prstGeom prst="rightArrow">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円/楕円 7"/>
          <p:cNvSpPr/>
          <p:nvPr/>
        </p:nvSpPr>
        <p:spPr>
          <a:xfrm>
            <a:off x="448422" y="1417638"/>
            <a:ext cx="3566519" cy="1850504"/>
          </a:xfrm>
          <a:prstGeom prst="ellipse">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tx1"/>
                </a:solidFill>
              </a:rPr>
              <a:t>日報</a:t>
            </a:r>
            <a:endParaRPr kumimoji="1" lang="ja-JP" altLang="en-US" sz="2800" b="1" dirty="0">
              <a:solidFill>
                <a:schemeClr val="tx1"/>
              </a:solidFill>
            </a:endParaRPr>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16667" t="17081" r="4167"/>
          <a:stretch/>
        </p:blipFill>
        <p:spPr>
          <a:xfrm>
            <a:off x="615864" y="3384809"/>
            <a:ext cx="3231633" cy="2538604"/>
          </a:xfrm>
          <a:prstGeom prst="rect">
            <a:avLst/>
          </a:prstGeom>
        </p:spPr>
      </p:pic>
    </p:spTree>
    <p:extLst>
      <p:ext uri="{BB962C8B-B14F-4D97-AF65-F5344CB8AC3E}">
        <p14:creationId xmlns:p14="http://schemas.microsoft.com/office/powerpoint/2010/main" val="19658189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latin typeface="メイリオ" panose="020B0604030504040204" pitchFamily="50" charset="-128"/>
                <a:ea typeface="メイリオ" panose="020B0604030504040204" pitchFamily="50" charset="-128"/>
              </a:rPr>
              <a:t>実際</a:t>
            </a:r>
            <a:r>
              <a:rPr lang="ja-JP" altLang="en-US" b="1" dirty="0" smtClean="0">
                <a:latin typeface="メイリオ" panose="020B0604030504040204" pitchFamily="50" charset="-128"/>
                <a:ea typeface="メイリオ" panose="020B0604030504040204" pitchFamily="50" charset="-128"/>
              </a:rPr>
              <a:t>の日報</a:t>
            </a:r>
            <a:endParaRPr kumimoji="1" lang="ja-JP" altLang="en-US" b="1" dirty="0">
              <a:latin typeface="メイリオ" panose="020B0604030504040204" pitchFamily="50" charset="-128"/>
              <a:ea typeface="メイリオ" panose="020B0604030504040204" pitchFamily="50" charset="-128"/>
            </a:endParaRPr>
          </a:p>
        </p:txBody>
      </p:sp>
      <p:pic>
        <p:nvPicPr>
          <p:cNvPr id="4" name="コンテンツ プレースホルダー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5400000">
            <a:off x="3237680" y="1865594"/>
            <a:ext cx="5705606" cy="4279205"/>
          </a:xfrm>
        </p:spPr>
      </p:pic>
      <p:sp>
        <p:nvSpPr>
          <p:cNvPr id="5" name="スライド番号プレースホルダー 4"/>
          <p:cNvSpPr>
            <a:spLocks noGrp="1"/>
          </p:cNvSpPr>
          <p:nvPr>
            <p:ph type="sldNum" sz="quarter" idx="12"/>
          </p:nvPr>
        </p:nvSpPr>
        <p:spPr/>
        <p:txBody>
          <a:bodyPr/>
          <a:lstStyle/>
          <a:p>
            <a:fld id="{65E7E851-3B91-4E65-8AF4-E9B52CDDCC00}" type="slidenum">
              <a:rPr kumimoji="1" lang="ja-JP" altLang="en-US" smtClean="0"/>
              <a:pPr/>
              <a:t>6</a:t>
            </a:fld>
            <a:endParaRPr kumimoji="1" lang="ja-JP" altLang="en-US" dirty="0"/>
          </a:p>
        </p:txBody>
      </p:sp>
      <p:sp>
        <p:nvSpPr>
          <p:cNvPr id="3" name="フレーム 2"/>
          <p:cNvSpPr/>
          <p:nvPr/>
        </p:nvSpPr>
        <p:spPr>
          <a:xfrm>
            <a:off x="4067945" y="1971357"/>
            <a:ext cx="4032448" cy="648072"/>
          </a:xfrm>
          <a:prstGeom prst="frame">
            <a:avLst>
              <a:gd name="adj1" fmla="val 835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フレーム 8"/>
          <p:cNvSpPr/>
          <p:nvPr/>
        </p:nvSpPr>
        <p:spPr>
          <a:xfrm>
            <a:off x="4067945" y="2750207"/>
            <a:ext cx="4032448" cy="1038833"/>
          </a:xfrm>
          <a:prstGeom prst="frame">
            <a:avLst>
              <a:gd name="adj1" fmla="val 523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フレーム 10"/>
          <p:cNvSpPr/>
          <p:nvPr/>
        </p:nvSpPr>
        <p:spPr>
          <a:xfrm>
            <a:off x="4067945" y="3933056"/>
            <a:ext cx="4032448" cy="1368152"/>
          </a:xfrm>
          <a:prstGeom prst="frame">
            <a:avLst>
              <a:gd name="adj1" fmla="val 365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四角形吹き出し 11"/>
          <p:cNvSpPr/>
          <p:nvPr/>
        </p:nvSpPr>
        <p:spPr>
          <a:xfrm>
            <a:off x="188568" y="1327838"/>
            <a:ext cx="3472086" cy="504056"/>
          </a:xfrm>
          <a:prstGeom prst="wedgeRectCallout">
            <a:avLst>
              <a:gd name="adj1" fmla="val 62967"/>
              <a:gd name="adj2" fmla="val 147494"/>
            </a:avLst>
          </a:prstGeom>
          <a:solidFill>
            <a:srgbClr val="FF99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本日</a:t>
            </a:r>
            <a:r>
              <a:rPr lang="ja-JP" altLang="en-US" sz="2800" dirty="0" smtClean="0">
                <a:solidFill>
                  <a:schemeClr val="tx1"/>
                </a:solidFill>
              </a:rPr>
              <a:t>の達成</a:t>
            </a:r>
            <a:r>
              <a:rPr lang="ja-JP" altLang="en-US" sz="2800" dirty="0">
                <a:solidFill>
                  <a:schemeClr val="tx1"/>
                </a:solidFill>
              </a:rPr>
              <a:t>目標</a:t>
            </a:r>
            <a:endParaRPr kumimoji="1" lang="ja-JP" altLang="en-US" sz="2800" dirty="0">
              <a:solidFill>
                <a:schemeClr val="tx1"/>
              </a:solidFill>
            </a:endParaRPr>
          </a:p>
        </p:txBody>
      </p:sp>
      <p:sp>
        <p:nvSpPr>
          <p:cNvPr id="13" name="四角形吹き出し 12"/>
          <p:cNvSpPr/>
          <p:nvPr/>
        </p:nvSpPr>
        <p:spPr>
          <a:xfrm>
            <a:off x="188568" y="2498179"/>
            <a:ext cx="3472086" cy="504056"/>
          </a:xfrm>
          <a:prstGeom prst="wedgeRectCallout">
            <a:avLst>
              <a:gd name="adj1" fmla="val 61273"/>
              <a:gd name="adj2" fmla="val 121191"/>
            </a:avLst>
          </a:prstGeom>
          <a:solidFill>
            <a:srgbClr val="FF99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rPr>
              <a:t>実際の実施目標</a:t>
            </a:r>
            <a:endParaRPr kumimoji="1" lang="ja-JP" altLang="en-US" sz="2800" dirty="0">
              <a:solidFill>
                <a:schemeClr val="tx1"/>
              </a:solidFill>
            </a:endParaRPr>
          </a:p>
        </p:txBody>
      </p:sp>
      <p:sp>
        <p:nvSpPr>
          <p:cNvPr id="14" name="四角形吹き出し 13"/>
          <p:cNvSpPr/>
          <p:nvPr/>
        </p:nvSpPr>
        <p:spPr>
          <a:xfrm>
            <a:off x="188568" y="3501008"/>
            <a:ext cx="3472086" cy="943550"/>
          </a:xfrm>
          <a:prstGeom prst="wedgeRectCallout">
            <a:avLst>
              <a:gd name="adj1" fmla="val 61273"/>
              <a:gd name="adj2" fmla="val 91957"/>
            </a:avLst>
          </a:prstGeom>
          <a:solidFill>
            <a:srgbClr val="FF99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rPr>
              <a:t>問題点・新たに知ったこと・できたこと</a:t>
            </a:r>
            <a:endParaRPr kumimoji="1" lang="ja-JP" altLang="en-US" sz="2800" dirty="0">
              <a:solidFill>
                <a:schemeClr val="tx1"/>
              </a:solidFill>
            </a:endParaRPr>
          </a:p>
        </p:txBody>
      </p:sp>
    </p:spTree>
    <p:extLst>
      <p:ext uri="{BB962C8B-B14F-4D97-AF65-F5344CB8AC3E}">
        <p14:creationId xmlns:p14="http://schemas.microsoft.com/office/powerpoint/2010/main" val="17648450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t>目的</a:t>
            </a:r>
            <a:endParaRPr kumimoji="1" lang="ja-JP" altLang="en-US" b="1" dirty="0"/>
          </a:p>
        </p:txBody>
      </p:sp>
      <p:sp>
        <p:nvSpPr>
          <p:cNvPr id="4" name="スライド番号プレースホルダー 3"/>
          <p:cNvSpPr>
            <a:spLocks noGrp="1"/>
          </p:cNvSpPr>
          <p:nvPr>
            <p:ph type="sldNum" sz="quarter" idx="12"/>
          </p:nvPr>
        </p:nvSpPr>
        <p:spPr/>
        <p:txBody>
          <a:bodyPr/>
          <a:lstStyle/>
          <a:p>
            <a:fld id="{65E7E851-3B91-4E65-8AF4-E9B52CDDCC00}" type="slidenum">
              <a:rPr kumimoji="1" lang="ja-JP" altLang="en-US" smtClean="0"/>
              <a:pPr/>
              <a:t>7</a:t>
            </a:fld>
            <a:endParaRPr kumimoji="1" lang="ja-JP" altLang="en-US" dirty="0"/>
          </a:p>
        </p:txBody>
      </p:sp>
      <p:sp>
        <p:nvSpPr>
          <p:cNvPr id="5" name="角丸四角形 4"/>
          <p:cNvSpPr/>
          <p:nvPr/>
        </p:nvSpPr>
        <p:spPr>
          <a:xfrm>
            <a:off x="642392" y="2924944"/>
            <a:ext cx="7859216" cy="1656184"/>
          </a:xfrm>
          <a:prstGeom prst="roundRect">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dirty="0">
                <a:solidFill>
                  <a:schemeClr val="tx1"/>
                </a:solidFill>
              </a:rPr>
              <a:t>スケジュールの</a:t>
            </a:r>
            <a:r>
              <a:rPr lang="ja-JP" altLang="en-US" sz="3200" dirty="0" smtClean="0">
                <a:solidFill>
                  <a:schemeClr val="tx1"/>
                </a:solidFill>
              </a:rPr>
              <a:t>ズレの原因を日報から　探し出す</a:t>
            </a:r>
            <a:endParaRPr lang="ja-JP" altLang="en-US" sz="3200" dirty="0">
              <a:solidFill>
                <a:schemeClr val="tx1"/>
              </a:solidFill>
            </a:endParaRPr>
          </a:p>
        </p:txBody>
      </p:sp>
    </p:spTree>
    <p:extLst>
      <p:ext uri="{BB962C8B-B14F-4D97-AF65-F5344CB8AC3E}">
        <p14:creationId xmlns:p14="http://schemas.microsoft.com/office/powerpoint/2010/main" val="31630708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データ化</a:t>
            </a:r>
            <a:endParaRPr kumimoji="1" lang="ja-JP" altLang="en-US" dirty="0"/>
          </a:p>
        </p:txBody>
      </p:sp>
      <p:sp>
        <p:nvSpPr>
          <p:cNvPr id="3" name="コンテンツ プレースホルダー 2"/>
          <p:cNvSpPr>
            <a:spLocks noGrp="1"/>
          </p:cNvSpPr>
          <p:nvPr>
            <p:ph idx="1"/>
          </p:nvPr>
        </p:nvSpPr>
        <p:spPr/>
        <p:txBody>
          <a:bodyPr/>
          <a:lstStyle/>
          <a:p>
            <a:r>
              <a:rPr lang="ja-JP" altLang="en-US" sz="3600" dirty="0">
                <a:latin typeface="メイリオ" panose="020B0604030504040204" pitchFamily="50" charset="-128"/>
                <a:ea typeface="メイリオ" panose="020B0604030504040204" pitchFamily="50" charset="-128"/>
              </a:rPr>
              <a:t>テキストマイニングを</a:t>
            </a:r>
            <a:r>
              <a:rPr lang="ja-JP" altLang="en-US" sz="3600" dirty="0" smtClean="0">
                <a:latin typeface="メイリオ" panose="020B0604030504040204" pitchFamily="50" charset="-128"/>
                <a:ea typeface="メイリオ" panose="020B0604030504040204" pitchFamily="50" charset="-128"/>
              </a:rPr>
              <a:t>使う</a:t>
            </a:r>
            <a:endParaRPr lang="en-US" altLang="ja-JP" sz="3600"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fld id="{65E7E851-3B91-4E65-8AF4-E9B52CDDCC00}" type="slidenum">
              <a:rPr kumimoji="1" lang="ja-JP" altLang="en-US" smtClean="0"/>
              <a:pPr/>
              <a:t>8</a:t>
            </a:fld>
            <a:endParaRPr kumimoji="1"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 y="2276872"/>
            <a:ext cx="9146530" cy="3332366"/>
          </a:xfrm>
          <a:prstGeom prst="rect">
            <a:avLst/>
          </a:prstGeom>
        </p:spPr>
      </p:pic>
    </p:spTree>
    <p:extLst>
      <p:ext uri="{BB962C8B-B14F-4D97-AF65-F5344CB8AC3E}">
        <p14:creationId xmlns:p14="http://schemas.microsoft.com/office/powerpoint/2010/main" val="13694847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0"/>
            <a:ext cx="8229600" cy="1417638"/>
          </a:xfrm>
        </p:spPr>
        <p:txBody>
          <a:bodyPr>
            <a:normAutofit fontScale="90000"/>
          </a:bodyPr>
          <a:lstStyle/>
          <a:p>
            <a:r>
              <a:rPr lang="ja-JP" altLang="en-US" dirty="0">
                <a:latin typeface="メイリオ" panose="020B0604030504040204" pitchFamily="50" charset="-128"/>
                <a:ea typeface="メイリオ" panose="020B0604030504040204" pitchFamily="50" charset="-128"/>
              </a:rPr>
              <a:t>使用したテキストマイニング</a:t>
            </a:r>
            <a:r>
              <a:rPr lang="ja-JP" altLang="en-US" dirty="0" smtClean="0">
                <a:latin typeface="メイリオ" panose="020B0604030504040204" pitchFamily="50" charset="-128"/>
                <a:ea typeface="メイリオ" panose="020B0604030504040204" pitchFamily="50" charset="-128"/>
              </a:rPr>
              <a:t>の</a:t>
            </a:r>
            <a:r>
              <a:rPr lang="en-US" altLang="ja-JP" dirty="0" smtClean="0">
                <a:latin typeface="メイリオ" panose="020B0604030504040204" pitchFamily="50" charset="-128"/>
                <a:ea typeface="メイリオ" panose="020B0604030504040204" pitchFamily="50" charset="-128"/>
              </a:rPr>
              <a:t/>
            </a:r>
            <a:br>
              <a:rPr lang="en-US" altLang="ja-JP" dirty="0" smtClean="0">
                <a:latin typeface="メイリオ" panose="020B0604030504040204" pitchFamily="50" charset="-128"/>
                <a:ea typeface="メイリオ" panose="020B0604030504040204" pitchFamily="50" charset="-128"/>
              </a:rPr>
            </a:br>
            <a:r>
              <a:rPr lang="ja-JP" altLang="en-US" dirty="0" smtClean="0">
                <a:latin typeface="メイリオ" panose="020B0604030504040204" pitchFamily="50" charset="-128"/>
                <a:ea typeface="メイリオ" panose="020B0604030504040204" pitchFamily="50" charset="-128"/>
              </a:rPr>
              <a:t>やり方</a:t>
            </a:r>
            <a:endParaRPr kumimoji="1" lang="ja-JP" altLang="en-US" b="1"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457199" y="1494296"/>
            <a:ext cx="8229600" cy="4785395"/>
          </a:xfrm>
        </p:spPr>
        <p:txBody>
          <a:bodyPr>
            <a:normAutofit/>
          </a:bodyPr>
          <a:lstStyle/>
          <a:p>
            <a:pPr marL="457200" lvl="1" indent="0">
              <a:buNone/>
            </a:pPr>
            <a:r>
              <a:rPr lang="en-US" altLang="ja-JP" sz="3200" dirty="0" smtClean="0">
                <a:latin typeface="メイリオ" panose="020B0604030504040204" pitchFamily="50" charset="-128"/>
                <a:ea typeface="メイリオ" panose="020B0604030504040204" pitchFamily="50" charset="-128"/>
              </a:rPr>
              <a:t>	</a:t>
            </a:r>
          </a:p>
        </p:txBody>
      </p:sp>
      <p:sp>
        <p:nvSpPr>
          <p:cNvPr id="5" name="スライド番号プレースホルダー 4"/>
          <p:cNvSpPr>
            <a:spLocks noGrp="1"/>
          </p:cNvSpPr>
          <p:nvPr>
            <p:ph type="sldNum" sz="quarter" idx="12"/>
          </p:nvPr>
        </p:nvSpPr>
        <p:spPr/>
        <p:txBody>
          <a:bodyPr/>
          <a:lstStyle/>
          <a:p>
            <a:fld id="{65E7E851-3B91-4E65-8AF4-E9B52CDDCC00}" type="slidenum">
              <a:rPr kumimoji="1" lang="ja-JP" altLang="en-US" smtClean="0"/>
              <a:pPr/>
              <a:t>9</a:t>
            </a:fld>
            <a:endParaRPr kumimoji="1" lang="ja-JP" altLang="en-US" dirty="0"/>
          </a:p>
        </p:txBody>
      </p:sp>
      <p:pic>
        <p:nvPicPr>
          <p:cNvPr id="6" name="図 5"/>
          <p:cNvPicPr>
            <a:picLocks noChangeAspect="1"/>
          </p:cNvPicPr>
          <p:nvPr/>
        </p:nvPicPr>
        <p:blipFill>
          <a:blip r:embed="rId3"/>
          <a:stretch>
            <a:fillRect/>
          </a:stretch>
        </p:blipFill>
        <p:spPr>
          <a:xfrm>
            <a:off x="445602" y="1381584"/>
            <a:ext cx="8252794" cy="4876651"/>
          </a:xfrm>
          <a:prstGeom prst="rect">
            <a:avLst/>
          </a:prstGeom>
        </p:spPr>
      </p:pic>
    </p:spTree>
    <p:extLst>
      <p:ext uri="{BB962C8B-B14F-4D97-AF65-F5344CB8AC3E}">
        <p14:creationId xmlns:p14="http://schemas.microsoft.com/office/powerpoint/2010/main" val="111971371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雪藤">
      <a:dk1>
        <a:sysClr val="windowText" lastClr="000000"/>
      </a:dk1>
      <a:lt1>
        <a:sysClr val="window" lastClr="FFFFFF"/>
      </a:lt1>
      <a:dk2>
        <a:srgbClr val="000049"/>
      </a:dk2>
      <a:lt2>
        <a:srgbClr val="E3E8FF"/>
      </a:lt2>
      <a:accent1>
        <a:srgbClr val="947098"/>
      </a:accent1>
      <a:accent2>
        <a:srgbClr val="809E90"/>
      </a:accent2>
      <a:accent3>
        <a:srgbClr val="7574AC"/>
      </a:accent3>
      <a:accent4>
        <a:srgbClr val="A4715D"/>
      </a:accent4>
      <a:accent5>
        <a:srgbClr val="9E9E78"/>
      </a:accent5>
      <a:accent6>
        <a:srgbClr val="6079A4"/>
      </a:accent6>
      <a:hlink>
        <a:srgbClr val="0000FF"/>
      </a:hlink>
      <a:folHlink>
        <a:srgbClr val="800080"/>
      </a:folHlink>
    </a:clrScheme>
    <a:fontScheme name="ユーザー定義 1">
      <a:majorFont>
        <a:latin typeface="Segoe UI"/>
        <a:ea typeface="メイリオ"/>
        <a:cs typeface=""/>
      </a:majorFont>
      <a:minorFont>
        <a:latin typeface="Segoe UI"/>
        <a:ea typeface="メイリオ"/>
        <a:cs typeface=""/>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spDef>
      <a:spPr>
        <a:solidFill>
          <a:srgbClr val="FF9999"/>
        </a:solidFill>
      </a:spPr>
      <a:bodyPr rtlCol="0" anchor="ctr"/>
      <a:lstStyle>
        <a:defPPr algn="ctr">
          <a:defRPr kumimoji="1" sz="28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Wistaria</Template>
  <TotalTime>16924</TotalTime>
  <Words>1258</Words>
  <Application>Microsoft Office PowerPoint</Application>
  <PresentationFormat>画面に合わせる (4:3)</PresentationFormat>
  <Paragraphs>162</Paragraphs>
  <Slides>27</Slides>
  <Notes>21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27</vt:i4>
      </vt:variant>
    </vt:vector>
  </HeadingPairs>
  <TitlesOfParts>
    <vt:vector size="34" baseType="lpstr">
      <vt:lpstr>ＭＳ Ｐゴシック</vt:lpstr>
      <vt:lpstr>メイリオ</vt:lpstr>
      <vt:lpstr>Calibri</vt:lpstr>
      <vt:lpstr>Cambria Math</vt:lpstr>
      <vt:lpstr>Segoe UI</vt:lpstr>
      <vt:lpstr>Wingdings</vt:lpstr>
      <vt:lpstr>雪藤</vt:lpstr>
      <vt:lpstr>日報の分析・スケジュール管理</vt:lpstr>
      <vt:lpstr>研究の背景</vt:lpstr>
      <vt:lpstr>スケジュールの比較</vt:lpstr>
      <vt:lpstr>スケジュールの確認方法</vt:lpstr>
      <vt:lpstr>日報から原因を探る</vt:lpstr>
      <vt:lpstr>実際の日報</vt:lpstr>
      <vt:lpstr>目的</vt:lpstr>
      <vt:lpstr>データ化</vt:lpstr>
      <vt:lpstr>使用したテキストマイニングの やり方</vt:lpstr>
      <vt:lpstr>日報の抽出方法</vt:lpstr>
      <vt:lpstr>様々なテキストマイニング</vt:lpstr>
      <vt:lpstr>スコアとは</vt:lpstr>
      <vt:lpstr>データの分析の流れ</vt:lpstr>
      <vt:lpstr>1人分の4月のデータ</vt:lpstr>
      <vt:lpstr>8人分の4月のデータ</vt:lpstr>
      <vt:lpstr>8人分の4月のデータ</vt:lpstr>
      <vt:lpstr>5月のデータ</vt:lpstr>
      <vt:lpstr>4月～10月までのデータ</vt:lpstr>
      <vt:lpstr>4月～10月までの結果</vt:lpstr>
      <vt:lpstr>抽出する単語</vt:lpstr>
      <vt:lpstr>部品の問題点</vt:lpstr>
      <vt:lpstr>加工の問題点</vt:lpstr>
      <vt:lpstr>モータドライバの問題点</vt:lpstr>
      <vt:lpstr>結果</vt:lpstr>
      <vt:lpstr>まとめ</vt:lpstr>
      <vt:lpstr>日報の改良</vt:lpstr>
      <vt:lpstr>御清聴ありがとうございました</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k2310406</dc:creator>
  <cp:lastModifiedBy>k2310414</cp:lastModifiedBy>
  <cp:revision>144</cp:revision>
  <cp:lastPrinted>2018-02-14T08:36:30Z</cp:lastPrinted>
  <dcterms:created xsi:type="dcterms:W3CDTF">2018-01-09T07:26:30Z</dcterms:created>
  <dcterms:modified xsi:type="dcterms:W3CDTF">2018-02-14T09:45:14Z</dcterms:modified>
</cp:coreProperties>
</file>